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58.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8.xml" ContentType="application/vnd.openxmlformats-officedocument.presentationml.slide+xml"/>
  <Override PartName="/ppt/slides/slide57.xml" ContentType="application/vnd.openxmlformats-officedocument.presentationml.slide+xml"/>
  <Override PartName="/ppt/slides/slide20.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25.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5.xml" ContentType="application/vnd.openxmlformats-officedocument.presentationml.slide+xml"/>
  <Override PartName="/ppt/slides/slide2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40.xml" ContentType="application/vnd.openxmlformats-officedocument.presentationml.slide+xml"/>
  <Override PartName="/ppt/slides/slide46.xml" ContentType="application/vnd.openxmlformats-officedocument.presentationml.slide+xml"/>
  <Override PartName="/ppt/slides/slide38.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32.xml" ContentType="application/vnd.openxmlformats-officedocument.presentationml.slide+xml"/>
  <Override PartName="/ppt/slides/slide39.xml" ContentType="application/vnd.openxmlformats-officedocument.presentationml.slide+xml"/>
  <Override PartName="/ppt/slides/slide34.xml" ContentType="application/vnd.openxmlformats-officedocument.presentationml.slide+xml"/>
  <Override PartName="/ppt/slides/slide37.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Masters/slideMaster1.xml" ContentType="application/vnd.openxmlformats-officedocument.presentationml.slideMaster+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slideLayouts/slideLayout11.xml" ContentType="application/vnd.openxmlformats-officedocument.presentationml.slideLayout+xml"/>
  <Override PartName="/ppt/slideLayouts/slideLayout13.xml" ContentType="application/vnd.openxmlformats-officedocument.presentationml.slideLayout+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media/image34.jpg" ContentType="image/png"/>
  <Override PartName="/ppt/media/image32.jpg" ContentType="image/png"/>
  <Override PartName="/ppt/media/image33.jpg" ContentType="image/png"/>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0"/>
  </p:notesMasterIdLst>
  <p:sldIdLst>
    <p:sldId id="257" r:id="rId2"/>
    <p:sldId id="258" r:id="rId3"/>
    <p:sldId id="259" r:id="rId4"/>
    <p:sldId id="261" r:id="rId5"/>
    <p:sldId id="262" r:id="rId6"/>
    <p:sldId id="263" r:id="rId7"/>
    <p:sldId id="264" r:id="rId8"/>
    <p:sldId id="260" r:id="rId9"/>
    <p:sldId id="265" r:id="rId10"/>
    <p:sldId id="266" r:id="rId11"/>
    <p:sldId id="267" r:id="rId12"/>
    <p:sldId id="268" r:id="rId13"/>
    <p:sldId id="270"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303" r:id="rId29"/>
    <p:sldId id="306" r:id="rId30"/>
    <p:sldId id="308" r:id="rId31"/>
    <p:sldId id="307" r:id="rId32"/>
    <p:sldId id="309" r:id="rId33"/>
    <p:sldId id="304" r:id="rId34"/>
    <p:sldId id="305" r:id="rId35"/>
    <p:sldId id="310" r:id="rId36"/>
    <p:sldId id="311" r:id="rId37"/>
    <p:sldId id="312" r:id="rId38"/>
    <p:sldId id="313" r:id="rId39"/>
    <p:sldId id="314" r:id="rId40"/>
    <p:sldId id="315" r:id="rId41"/>
    <p:sldId id="326" r:id="rId42"/>
    <p:sldId id="320" r:id="rId43"/>
    <p:sldId id="321" r:id="rId44"/>
    <p:sldId id="323" r:id="rId45"/>
    <p:sldId id="325" r:id="rId46"/>
    <p:sldId id="327" r:id="rId47"/>
    <p:sldId id="324" r:id="rId48"/>
    <p:sldId id="322" r:id="rId49"/>
    <p:sldId id="328" r:id="rId50"/>
    <p:sldId id="329" r:id="rId51"/>
    <p:sldId id="284" r:id="rId52"/>
    <p:sldId id="316" r:id="rId53"/>
    <p:sldId id="285" r:id="rId54"/>
    <p:sldId id="286" r:id="rId55"/>
    <p:sldId id="287" r:id="rId56"/>
    <p:sldId id="317" r:id="rId57"/>
    <p:sldId id="318" r:id="rId58"/>
    <p:sldId id="288" r:id="rId59"/>
    <p:sldId id="291" r:id="rId60"/>
    <p:sldId id="292" r:id="rId61"/>
    <p:sldId id="290" r:id="rId62"/>
    <p:sldId id="293" r:id="rId63"/>
    <p:sldId id="294" r:id="rId64"/>
    <p:sldId id="340" r:id="rId65"/>
    <p:sldId id="289" r:id="rId66"/>
    <p:sldId id="295" r:id="rId67"/>
    <p:sldId id="296" r:id="rId68"/>
    <p:sldId id="297" r:id="rId69"/>
    <p:sldId id="298" r:id="rId70"/>
    <p:sldId id="302" r:id="rId71"/>
    <p:sldId id="299" r:id="rId72"/>
    <p:sldId id="300" r:id="rId73"/>
    <p:sldId id="301" r:id="rId74"/>
    <p:sldId id="375" r:id="rId75"/>
    <p:sldId id="376" r:id="rId76"/>
    <p:sldId id="335" r:id="rId77"/>
    <p:sldId id="334" r:id="rId78"/>
    <p:sldId id="331" r:id="rId79"/>
    <p:sldId id="332" r:id="rId80"/>
    <p:sldId id="330" r:id="rId81"/>
    <p:sldId id="333" r:id="rId82"/>
    <p:sldId id="336" r:id="rId83"/>
    <p:sldId id="337" r:id="rId84"/>
    <p:sldId id="338" r:id="rId85"/>
    <p:sldId id="339" r:id="rId86"/>
    <p:sldId id="342" r:id="rId87"/>
    <p:sldId id="341" r:id="rId88"/>
    <p:sldId id="343" r:id="rId89"/>
    <p:sldId id="344" r:id="rId90"/>
    <p:sldId id="345" r:id="rId91"/>
    <p:sldId id="352" r:id="rId92"/>
    <p:sldId id="348" r:id="rId93"/>
    <p:sldId id="349" r:id="rId94"/>
    <p:sldId id="350" r:id="rId95"/>
    <p:sldId id="346" r:id="rId96"/>
    <p:sldId id="351" r:id="rId97"/>
    <p:sldId id="347" r:id="rId98"/>
    <p:sldId id="353" r:id="rId99"/>
    <p:sldId id="354" r:id="rId100"/>
    <p:sldId id="355" r:id="rId101"/>
    <p:sldId id="356" r:id="rId102"/>
    <p:sldId id="357" r:id="rId103"/>
    <p:sldId id="358" r:id="rId104"/>
    <p:sldId id="359" r:id="rId105"/>
    <p:sldId id="360" r:id="rId106"/>
    <p:sldId id="361" r:id="rId107"/>
    <p:sldId id="362" r:id="rId108"/>
    <p:sldId id="365" r:id="rId109"/>
    <p:sldId id="366" r:id="rId110"/>
    <p:sldId id="367" r:id="rId111"/>
    <p:sldId id="368" r:id="rId112"/>
    <p:sldId id="369" r:id="rId113"/>
    <p:sldId id="370" r:id="rId114"/>
    <p:sldId id="371" r:id="rId115"/>
    <p:sldId id="372" r:id="rId116"/>
    <p:sldId id="373" r:id="rId117"/>
    <p:sldId id="374" r:id="rId118"/>
    <p:sldId id="377"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7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6F836-C121-4D5A-AC95-B300B9722ED9}" type="datetimeFigureOut">
              <a:rPr lang="en-US" smtClean="0"/>
              <a:t>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4C0C41-6F2B-4414-87A7-A400E41504D5}" type="slidenum">
              <a:rPr lang="en-US" smtClean="0"/>
              <a:t>‹#›</a:t>
            </a:fld>
            <a:endParaRPr lang="en-US"/>
          </a:p>
        </p:txBody>
      </p:sp>
    </p:spTree>
    <p:extLst>
      <p:ext uri="{BB962C8B-B14F-4D97-AF65-F5344CB8AC3E}">
        <p14:creationId xmlns:p14="http://schemas.microsoft.com/office/powerpoint/2010/main" val="844645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C0C41-6F2B-4414-87A7-A400E41504D5}" type="slidenum">
              <a:rPr lang="en-US" smtClean="0"/>
              <a:t>81</a:t>
            </a:fld>
            <a:endParaRPr lang="en-US"/>
          </a:p>
        </p:txBody>
      </p:sp>
    </p:spTree>
    <p:extLst>
      <p:ext uri="{BB962C8B-B14F-4D97-AF65-F5344CB8AC3E}">
        <p14:creationId xmlns:p14="http://schemas.microsoft.com/office/powerpoint/2010/main" val="1333778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ea typeface="Mangal" pitchFamily="18" charset="0"/>
                <a:cs typeface="Mangal" pitchFamily="18" charset="0"/>
              </a:defRPr>
            </a:lvl1pPr>
            <a:lvl2pPr marL="742950" indent="-285750">
              <a:defRPr>
                <a:solidFill>
                  <a:schemeClr val="tx1"/>
                </a:solidFill>
                <a:latin typeface="Times New Roman" panose="02020603050405020304" pitchFamily="18" charset="0"/>
                <a:ea typeface="Mangal" pitchFamily="18" charset="0"/>
                <a:cs typeface="Mangal" pitchFamily="18" charset="0"/>
              </a:defRPr>
            </a:lvl2pPr>
            <a:lvl3pPr marL="1143000" indent="-228600">
              <a:defRPr>
                <a:solidFill>
                  <a:schemeClr val="tx1"/>
                </a:solidFill>
                <a:latin typeface="Times New Roman" panose="02020603050405020304" pitchFamily="18" charset="0"/>
                <a:ea typeface="Mangal" pitchFamily="18" charset="0"/>
                <a:cs typeface="Mangal" pitchFamily="18" charset="0"/>
              </a:defRPr>
            </a:lvl3pPr>
            <a:lvl4pPr marL="1600200" indent="-228600">
              <a:defRPr>
                <a:solidFill>
                  <a:schemeClr val="tx1"/>
                </a:solidFill>
                <a:latin typeface="Times New Roman" panose="02020603050405020304" pitchFamily="18" charset="0"/>
                <a:ea typeface="Mangal" pitchFamily="18" charset="0"/>
                <a:cs typeface="Mangal" pitchFamily="18" charset="0"/>
              </a:defRPr>
            </a:lvl4pPr>
            <a:lvl5pPr marL="2057400" indent="-228600">
              <a:defRPr>
                <a:solidFill>
                  <a:schemeClr val="tx1"/>
                </a:solidFill>
                <a:latin typeface="Times New Roman" panose="02020603050405020304" pitchFamily="18" charset="0"/>
                <a:ea typeface="Mangal" pitchFamily="18" charset="0"/>
                <a:cs typeface="Mangal"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9pPr>
          </a:lstStyle>
          <a:p>
            <a:pPr algn="ctr" eaLnBrk="1" hangingPunct="1">
              <a:defRPr/>
            </a:pPr>
            <a:endParaRPr lang="en-US" altLang="en-US" sz="2400"/>
          </a:p>
        </p:txBody>
      </p:sp>
      <p:grpSp>
        <p:nvGrpSpPr>
          <p:cNvPr id="5" name="Group 8"/>
          <p:cNvGrpSpPr>
            <a:grpSpLocks/>
          </p:cNvGrpSpPr>
          <p:nvPr/>
        </p:nvGrpSpPr>
        <p:grpSpPr bwMode="auto">
          <a:xfrm>
            <a:off x="393700" y="5334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a:solidFill>
                    <a:schemeClr val="tx1"/>
                  </a:solidFill>
                  <a:latin typeface="Times New Roman" panose="02020603050405020304" pitchFamily="18" charset="0"/>
                  <a:ea typeface="Mangal" pitchFamily="18" charset="0"/>
                  <a:cs typeface="Mangal" pitchFamily="18" charset="0"/>
                </a:defRPr>
              </a:lvl1pPr>
              <a:lvl2pPr marL="742950" indent="-285750">
                <a:defRPr>
                  <a:solidFill>
                    <a:schemeClr val="tx1"/>
                  </a:solidFill>
                  <a:latin typeface="Times New Roman" panose="02020603050405020304" pitchFamily="18" charset="0"/>
                  <a:ea typeface="Mangal" pitchFamily="18" charset="0"/>
                  <a:cs typeface="Mangal" pitchFamily="18" charset="0"/>
                </a:defRPr>
              </a:lvl2pPr>
              <a:lvl3pPr marL="1143000" indent="-228600">
                <a:defRPr>
                  <a:solidFill>
                    <a:schemeClr val="tx1"/>
                  </a:solidFill>
                  <a:latin typeface="Times New Roman" panose="02020603050405020304" pitchFamily="18" charset="0"/>
                  <a:ea typeface="Mangal" pitchFamily="18" charset="0"/>
                  <a:cs typeface="Mangal" pitchFamily="18" charset="0"/>
                </a:defRPr>
              </a:lvl3pPr>
              <a:lvl4pPr marL="1600200" indent="-228600">
                <a:defRPr>
                  <a:solidFill>
                    <a:schemeClr val="tx1"/>
                  </a:solidFill>
                  <a:latin typeface="Times New Roman" panose="02020603050405020304" pitchFamily="18" charset="0"/>
                  <a:ea typeface="Mangal" pitchFamily="18" charset="0"/>
                  <a:cs typeface="Mangal" pitchFamily="18" charset="0"/>
                </a:defRPr>
              </a:lvl4pPr>
              <a:lvl5pPr marL="2057400" indent="-228600">
                <a:defRPr>
                  <a:solidFill>
                    <a:schemeClr val="tx1"/>
                  </a:solidFill>
                  <a:latin typeface="Times New Roman" panose="02020603050405020304" pitchFamily="18" charset="0"/>
                  <a:ea typeface="Mangal" pitchFamily="18" charset="0"/>
                  <a:cs typeface="Mangal"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9pPr>
            </a:lstStyle>
            <a:p>
              <a:pPr algn="ctr" eaLnBrk="1" hangingPunct="1">
                <a:defRPr/>
              </a:pPr>
              <a:endParaRPr lang="en-US" altLang="en-US" sz="2400"/>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ea typeface="Mangal" pitchFamily="18" charset="0"/>
                  <a:cs typeface="Mangal" pitchFamily="18" charset="0"/>
                </a:defRPr>
              </a:lvl1pPr>
              <a:lvl2pPr marL="742950" indent="-285750">
                <a:defRPr>
                  <a:solidFill>
                    <a:schemeClr val="tx1"/>
                  </a:solidFill>
                  <a:latin typeface="Times New Roman" panose="02020603050405020304" pitchFamily="18" charset="0"/>
                  <a:ea typeface="Mangal" pitchFamily="18" charset="0"/>
                  <a:cs typeface="Mangal" pitchFamily="18" charset="0"/>
                </a:defRPr>
              </a:lvl2pPr>
              <a:lvl3pPr marL="1143000" indent="-228600">
                <a:defRPr>
                  <a:solidFill>
                    <a:schemeClr val="tx1"/>
                  </a:solidFill>
                  <a:latin typeface="Times New Roman" panose="02020603050405020304" pitchFamily="18" charset="0"/>
                  <a:ea typeface="Mangal" pitchFamily="18" charset="0"/>
                  <a:cs typeface="Mangal" pitchFamily="18" charset="0"/>
                </a:defRPr>
              </a:lvl3pPr>
              <a:lvl4pPr marL="1600200" indent="-228600">
                <a:defRPr>
                  <a:solidFill>
                    <a:schemeClr val="tx1"/>
                  </a:solidFill>
                  <a:latin typeface="Times New Roman" panose="02020603050405020304" pitchFamily="18" charset="0"/>
                  <a:ea typeface="Mangal" pitchFamily="18" charset="0"/>
                  <a:cs typeface="Mangal" pitchFamily="18" charset="0"/>
                </a:defRPr>
              </a:lvl4pPr>
              <a:lvl5pPr marL="2057400" indent="-228600">
                <a:defRPr>
                  <a:solidFill>
                    <a:schemeClr val="tx1"/>
                  </a:solidFill>
                  <a:latin typeface="Times New Roman" panose="02020603050405020304" pitchFamily="18" charset="0"/>
                  <a:ea typeface="Mangal" pitchFamily="18" charset="0"/>
                  <a:cs typeface="Mangal"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9pPr>
            </a:lstStyle>
            <a:p>
              <a:pPr algn="ctr" eaLnBrk="1" hangingPunct="1">
                <a:defRPr/>
              </a:pPr>
              <a:endParaRPr lang="en-US" altLang="en-US" sz="2400"/>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a:solidFill>
                    <a:schemeClr val="tx1"/>
                  </a:solidFill>
                  <a:latin typeface="Times New Roman" panose="02020603050405020304" pitchFamily="18" charset="0"/>
                  <a:ea typeface="Mangal" pitchFamily="18" charset="0"/>
                  <a:cs typeface="Mangal" pitchFamily="18" charset="0"/>
                </a:defRPr>
              </a:lvl1pPr>
              <a:lvl2pPr marL="742950" indent="-285750">
                <a:defRPr>
                  <a:solidFill>
                    <a:schemeClr val="tx1"/>
                  </a:solidFill>
                  <a:latin typeface="Times New Roman" panose="02020603050405020304" pitchFamily="18" charset="0"/>
                  <a:ea typeface="Mangal" pitchFamily="18" charset="0"/>
                  <a:cs typeface="Mangal" pitchFamily="18" charset="0"/>
                </a:defRPr>
              </a:lvl2pPr>
              <a:lvl3pPr marL="1143000" indent="-228600">
                <a:defRPr>
                  <a:solidFill>
                    <a:schemeClr val="tx1"/>
                  </a:solidFill>
                  <a:latin typeface="Times New Roman" panose="02020603050405020304" pitchFamily="18" charset="0"/>
                  <a:ea typeface="Mangal" pitchFamily="18" charset="0"/>
                  <a:cs typeface="Mangal" pitchFamily="18" charset="0"/>
                </a:defRPr>
              </a:lvl3pPr>
              <a:lvl4pPr marL="1600200" indent="-228600">
                <a:defRPr>
                  <a:solidFill>
                    <a:schemeClr val="tx1"/>
                  </a:solidFill>
                  <a:latin typeface="Times New Roman" panose="02020603050405020304" pitchFamily="18" charset="0"/>
                  <a:ea typeface="Mangal" pitchFamily="18" charset="0"/>
                  <a:cs typeface="Mangal" pitchFamily="18" charset="0"/>
                </a:defRPr>
              </a:lvl4pPr>
              <a:lvl5pPr marL="2057400" indent="-228600">
                <a:defRPr>
                  <a:solidFill>
                    <a:schemeClr val="tx1"/>
                  </a:solidFill>
                  <a:latin typeface="Times New Roman" panose="02020603050405020304" pitchFamily="18" charset="0"/>
                  <a:ea typeface="Mangal" pitchFamily="18" charset="0"/>
                  <a:cs typeface="Mangal"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9pPr>
            </a:lstStyle>
            <a:p>
              <a:pPr algn="ctr" eaLnBrk="1" hangingPunct="1">
                <a:defRPr/>
              </a:pPr>
              <a:endParaRPr lang="en-US" altLang="en-US" sz="2400"/>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ea typeface="Mangal" pitchFamily="18" charset="0"/>
                  <a:cs typeface="Mangal" pitchFamily="18" charset="0"/>
                </a:defRPr>
              </a:lvl1pPr>
              <a:lvl2pPr marL="742950" indent="-285750">
                <a:defRPr>
                  <a:solidFill>
                    <a:schemeClr val="tx1"/>
                  </a:solidFill>
                  <a:latin typeface="Times New Roman" panose="02020603050405020304" pitchFamily="18" charset="0"/>
                  <a:ea typeface="Mangal" pitchFamily="18" charset="0"/>
                  <a:cs typeface="Mangal" pitchFamily="18" charset="0"/>
                </a:defRPr>
              </a:lvl2pPr>
              <a:lvl3pPr marL="1143000" indent="-228600">
                <a:defRPr>
                  <a:solidFill>
                    <a:schemeClr val="tx1"/>
                  </a:solidFill>
                  <a:latin typeface="Times New Roman" panose="02020603050405020304" pitchFamily="18" charset="0"/>
                  <a:ea typeface="Mangal" pitchFamily="18" charset="0"/>
                  <a:cs typeface="Mangal" pitchFamily="18" charset="0"/>
                </a:defRPr>
              </a:lvl3pPr>
              <a:lvl4pPr marL="1600200" indent="-228600">
                <a:defRPr>
                  <a:solidFill>
                    <a:schemeClr val="tx1"/>
                  </a:solidFill>
                  <a:latin typeface="Times New Roman" panose="02020603050405020304" pitchFamily="18" charset="0"/>
                  <a:ea typeface="Mangal" pitchFamily="18" charset="0"/>
                  <a:cs typeface="Mangal" pitchFamily="18" charset="0"/>
                </a:defRPr>
              </a:lvl4pPr>
              <a:lvl5pPr marL="2057400" indent="-228600">
                <a:defRPr>
                  <a:solidFill>
                    <a:schemeClr val="tx1"/>
                  </a:solidFill>
                  <a:latin typeface="Times New Roman" panose="02020603050405020304" pitchFamily="18" charset="0"/>
                  <a:ea typeface="Mangal" pitchFamily="18" charset="0"/>
                  <a:cs typeface="Mangal"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9pPr>
            </a:lstStyle>
            <a:p>
              <a:pPr algn="ctr" eaLnBrk="1" hangingPunct="1">
                <a:defRPr/>
              </a:pPr>
              <a:endParaRPr lang="en-US" altLang="en-US" sz="2400"/>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800"/>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ea typeface="Mangal" pitchFamily="18" charset="0"/>
                  <a:cs typeface="Mangal" pitchFamily="18" charset="0"/>
                </a:defRPr>
              </a:lvl1pPr>
              <a:lvl2pPr marL="742950" indent="-285750">
                <a:defRPr>
                  <a:solidFill>
                    <a:schemeClr val="tx1"/>
                  </a:solidFill>
                  <a:latin typeface="Times New Roman" panose="02020603050405020304" pitchFamily="18" charset="0"/>
                  <a:ea typeface="Mangal" pitchFamily="18" charset="0"/>
                  <a:cs typeface="Mangal" pitchFamily="18" charset="0"/>
                </a:defRPr>
              </a:lvl2pPr>
              <a:lvl3pPr marL="1143000" indent="-228600">
                <a:defRPr>
                  <a:solidFill>
                    <a:schemeClr val="tx1"/>
                  </a:solidFill>
                  <a:latin typeface="Times New Roman" panose="02020603050405020304" pitchFamily="18" charset="0"/>
                  <a:ea typeface="Mangal" pitchFamily="18" charset="0"/>
                  <a:cs typeface="Mangal" pitchFamily="18" charset="0"/>
                </a:defRPr>
              </a:lvl3pPr>
              <a:lvl4pPr marL="1600200" indent="-228600">
                <a:defRPr>
                  <a:solidFill>
                    <a:schemeClr val="tx1"/>
                  </a:solidFill>
                  <a:latin typeface="Times New Roman" panose="02020603050405020304" pitchFamily="18" charset="0"/>
                  <a:ea typeface="Mangal" pitchFamily="18" charset="0"/>
                  <a:cs typeface="Mangal" pitchFamily="18" charset="0"/>
                </a:defRPr>
              </a:lvl4pPr>
              <a:lvl5pPr marL="2057400" indent="-228600">
                <a:defRPr>
                  <a:solidFill>
                    <a:schemeClr val="tx1"/>
                  </a:solidFill>
                  <a:latin typeface="Times New Roman" panose="02020603050405020304" pitchFamily="18" charset="0"/>
                  <a:ea typeface="Mangal" pitchFamily="18" charset="0"/>
                  <a:cs typeface="Mangal"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9pPr>
            </a:lstStyle>
            <a:p>
              <a:pPr algn="ctr" eaLnBrk="1" hangingPunct="1">
                <a:defRPr/>
              </a:pPr>
              <a:endParaRPr lang="en-US" altLang="en-US" sz="2400"/>
            </a:p>
          </p:txBody>
        </p:sp>
      </p:grpSp>
      <p:sp>
        <p:nvSpPr>
          <p:cNvPr id="40963" name="Rectangle 3"/>
          <p:cNvSpPr>
            <a:spLocks noGrp="1" noChangeArrowheads="1"/>
          </p:cNvSpPr>
          <p:nvPr>
            <p:ph type="ctrTitle"/>
          </p:nvPr>
        </p:nvSpPr>
        <p:spPr>
          <a:xfrm>
            <a:off x="1016000" y="1371600"/>
            <a:ext cx="10261600" cy="2057400"/>
          </a:xfrm>
        </p:spPr>
        <p:txBody>
          <a:bodyPr/>
          <a:lstStyle>
            <a:lvl1pPr>
              <a:defRPr sz="5400"/>
            </a:lvl1pPr>
          </a:lstStyle>
          <a:p>
            <a:pPr lvl="0"/>
            <a:r>
              <a:rPr lang="en-US" altLang="en-US" noProof="0" smtClean="0"/>
              <a:t>Click to edit Master title style</a:t>
            </a:r>
            <a:endParaRPr lang="hi-IN" altLang="en-US" noProof="0"/>
          </a:p>
        </p:txBody>
      </p:sp>
      <p:sp>
        <p:nvSpPr>
          <p:cNvPr id="40964" name="Rectangle 4"/>
          <p:cNvSpPr>
            <a:spLocks noGrp="1" noChangeArrowheads="1"/>
          </p:cNvSpPr>
          <p:nvPr>
            <p:ph type="subTitle" idx="1"/>
          </p:nvPr>
        </p:nvSpPr>
        <p:spPr>
          <a:xfrm>
            <a:off x="1016000" y="3765550"/>
            <a:ext cx="10261600" cy="2057400"/>
          </a:xfrm>
        </p:spPr>
        <p:txBody>
          <a:bodyPr/>
          <a:lstStyle>
            <a:lvl1pPr marL="0" indent="0">
              <a:buFont typeface="Wingdings" panose="05000000000000000000" pitchFamily="2" charset="2"/>
              <a:buNone/>
              <a:defRPr sz="2800">
                <a:latin typeface="Arial" panose="020B0604020202020204" pitchFamily="34" charset="0"/>
              </a:defRPr>
            </a:lvl1pPr>
          </a:lstStyle>
          <a:p>
            <a:pPr lvl="0"/>
            <a:r>
              <a:rPr lang="en-US" altLang="en-US" noProof="0" smtClean="0"/>
              <a:t>Click to edit Master subtitle style</a:t>
            </a:r>
            <a:endParaRPr lang="hi-IN" altLang="en-US" noProof="0"/>
          </a:p>
        </p:txBody>
      </p:sp>
      <p:sp>
        <p:nvSpPr>
          <p:cNvPr id="12" name="Rectangle 5"/>
          <p:cNvSpPr>
            <a:spLocks noGrp="1" noChangeArrowheads="1"/>
          </p:cNvSpPr>
          <p:nvPr>
            <p:ph type="dt" sz="half" idx="10"/>
          </p:nvPr>
        </p:nvSpPr>
        <p:spPr>
          <a:xfrm>
            <a:off x="609600" y="6248400"/>
            <a:ext cx="2844800" cy="457200"/>
          </a:xfrm>
        </p:spPr>
        <p:txBody>
          <a:bodyPr/>
          <a:lstStyle>
            <a:lvl1pPr>
              <a:defRPr/>
            </a:lvl1pPr>
          </a:lstStyle>
          <a:p>
            <a:fld id="{EAB46957-FC64-45B0-9C20-21F6DB57792F}" type="datetimeFigureOut">
              <a:rPr lang="en-US" smtClean="0"/>
              <a:t>2/19/2024</a:t>
            </a:fld>
            <a:endParaRPr lang="en-US"/>
          </a:p>
        </p:txBody>
      </p:sp>
      <p:sp>
        <p:nvSpPr>
          <p:cNvPr id="13" name="Rectangle 6"/>
          <p:cNvSpPr>
            <a:spLocks noGrp="1" noChangeArrowheads="1"/>
          </p:cNvSpPr>
          <p:nvPr>
            <p:ph type="ftr" sz="quarter" idx="11"/>
          </p:nvPr>
        </p:nvSpPr>
        <p:spPr bwMode="auto">
          <a:xfrm>
            <a:off x="4165600" y="6248400"/>
            <a:ext cx="3860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atin typeface="Arial" panose="020B0604020202020204" pitchFamily="34" charset="0"/>
              </a:defRPr>
            </a:lvl1pPr>
          </a:lstStyle>
          <a:p>
            <a:endParaRPr lang="en-US"/>
          </a:p>
        </p:txBody>
      </p:sp>
      <p:sp>
        <p:nvSpPr>
          <p:cNvPr id="14" name="Rectangle 7"/>
          <p:cNvSpPr>
            <a:spLocks noGrp="1" noChangeArrowheads="1"/>
          </p:cNvSpPr>
          <p:nvPr>
            <p:ph type="sldNum" sz="quarter" idx="12"/>
          </p:nvPr>
        </p:nvSpPr>
        <p:spPr>
          <a:xfrm>
            <a:off x="8737600" y="6248400"/>
            <a:ext cx="2844800" cy="457200"/>
          </a:xfrm>
        </p:spPr>
        <p:txBody>
          <a:bodyPr/>
          <a:lstStyle>
            <a:lvl1pPr>
              <a:defRPr b="1"/>
            </a:lvl1pPr>
          </a:lstStyle>
          <a:p>
            <a:fld id="{930AAEA1-90D6-400E-AB99-C9BD3AFC1EDD}" type="slidenum">
              <a:rPr lang="en-US" smtClean="0"/>
              <a:t>‹#›</a:t>
            </a:fld>
            <a:endParaRPr lang="en-US"/>
          </a:p>
        </p:txBody>
      </p:sp>
    </p:spTree>
    <p:extLst>
      <p:ext uri="{BB962C8B-B14F-4D97-AF65-F5344CB8AC3E}">
        <p14:creationId xmlns:p14="http://schemas.microsoft.com/office/powerpoint/2010/main" val="3959721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fld id="{EAB46957-FC64-45B0-9C20-21F6DB57792F}" type="datetimeFigureOut">
              <a:rPr lang="en-US" smtClean="0"/>
              <a:t>2/19/2024</a:t>
            </a:fld>
            <a:endParaRPr lang="en-US"/>
          </a:p>
        </p:txBody>
      </p:sp>
      <p:sp>
        <p:nvSpPr>
          <p:cNvPr id="5" name="Rectangle 6"/>
          <p:cNvSpPr>
            <a:spLocks noGrp="1" noChangeArrowheads="1"/>
          </p:cNvSpPr>
          <p:nvPr>
            <p:ph type="sldNum" sz="quarter" idx="11"/>
          </p:nvPr>
        </p:nvSpPr>
        <p:spPr>
          <a:ln/>
        </p:spPr>
        <p:txBody>
          <a:bodyPr/>
          <a:lstStyle>
            <a:lvl1pPr>
              <a:defRPr/>
            </a:lvl1pPr>
          </a:lstStyle>
          <a:p>
            <a:fld id="{930AAEA1-90D6-400E-AB99-C9BD3AFC1EDD}" type="slidenum">
              <a:rPr lang="en-US" smtClean="0"/>
              <a:t>‹#›</a:t>
            </a:fld>
            <a:endParaRPr lang="en-US"/>
          </a:p>
        </p:txBody>
      </p:sp>
    </p:spTree>
    <p:extLst>
      <p:ext uri="{BB962C8B-B14F-4D97-AF65-F5344CB8AC3E}">
        <p14:creationId xmlns:p14="http://schemas.microsoft.com/office/powerpoint/2010/main" val="3014817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51900" y="533400"/>
            <a:ext cx="2745317" cy="548798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09601" y="533400"/>
            <a:ext cx="8039100" cy="54879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fld id="{EAB46957-FC64-45B0-9C20-21F6DB57792F}" type="datetimeFigureOut">
              <a:rPr lang="en-US" smtClean="0"/>
              <a:t>2/19/2024</a:t>
            </a:fld>
            <a:endParaRPr lang="en-US"/>
          </a:p>
        </p:txBody>
      </p:sp>
      <p:sp>
        <p:nvSpPr>
          <p:cNvPr id="5" name="Rectangle 6"/>
          <p:cNvSpPr>
            <a:spLocks noGrp="1" noChangeArrowheads="1"/>
          </p:cNvSpPr>
          <p:nvPr>
            <p:ph type="sldNum" sz="quarter" idx="11"/>
          </p:nvPr>
        </p:nvSpPr>
        <p:spPr>
          <a:ln/>
        </p:spPr>
        <p:txBody>
          <a:bodyPr/>
          <a:lstStyle>
            <a:lvl1pPr>
              <a:defRPr/>
            </a:lvl1pPr>
          </a:lstStyle>
          <a:p>
            <a:fld id="{930AAEA1-90D6-400E-AB99-C9BD3AFC1EDD}" type="slidenum">
              <a:rPr lang="en-US" smtClean="0"/>
              <a:t>‹#›</a:t>
            </a:fld>
            <a:endParaRPr lang="en-US"/>
          </a:p>
        </p:txBody>
      </p:sp>
    </p:spTree>
    <p:extLst>
      <p:ext uri="{BB962C8B-B14F-4D97-AF65-F5344CB8AC3E}">
        <p14:creationId xmlns:p14="http://schemas.microsoft.com/office/powerpoint/2010/main" val="58460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1143000"/>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624417" y="1844676"/>
            <a:ext cx="10972800" cy="4176713"/>
          </a:xfrm>
        </p:spPr>
        <p:txBody>
          <a:bodyPr/>
          <a:lstStyle/>
          <a:p>
            <a:pPr lvl="0"/>
            <a:r>
              <a:rPr lang="en-US" noProof="0" smtClean="0"/>
              <a:t>Click icon to add table</a:t>
            </a:r>
            <a:endParaRPr lang="en-IN" noProof="0"/>
          </a:p>
        </p:txBody>
      </p:sp>
      <p:sp>
        <p:nvSpPr>
          <p:cNvPr id="4" name="Rectangle 4"/>
          <p:cNvSpPr>
            <a:spLocks noGrp="1" noChangeArrowheads="1"/>
          </p:cNvSpPr>
          <p:nvPr>
            <p:ph type="dt" sz="half" idx="10"/>
          </p:nvPr>
        </p:nvSpPr>
        <p:spPr>
          <a:ln/>
        </p:spPr>
        <p:txBody>
          <a:bodyPr/>
          <a:lstStyle>
            <a:lvl1pPr>
              <a:defRPr/>
            </a:lvl1pPr>
          </a:lstStyle>
          <a:p>
            <a:fld id="{EAB46957-FC64-45B0-9C20-21F6DB57792F}" type="datetimeFigureOut">
              <a:rPr lang="en-US" smtClean="0"/>
              <a:t>2/19/2024</a:t>
            </a:fld>
            <a:endParaRPr lang="en-US"/>
          </a:p>
        </p:txBody>
      </p:sp>
      <p:sp>
        <p:nvSpPr>
          <p:cNvPr id="5" name="Rectangle 6"/>
          <p:cNvSpPr>
            <a:spLocks noGrp="1" noChangeArrowheads="1"/>
          </p:cNvSpPr>
          <p:nvPr>
            <p:ph type="sldNum" sz="quarter" idx="11"/>
          </p:nvPr>
        </p:nvSpPr>
        <p:spPr>
          <a:ln/>
        </p:spPr>
        <p:txBody>
          <a:bodyPr/>
          <a:lstStyle>
            <a:lvl1pPr>
              <a:defRPr/>
            </a:lvl1pPr>
          </a:lstStyle>
          <a:p>
            <a:fld id="{930AAEA1-90D6-400E-AB99-C9BD3AFC1EDD}" type="slidenum">
              <a:rPr lang="en-US" smtClean="0"/>
              <a:t>‹#›</a:t>
            </a:fld>
            <a:endParaRPr lang="en-US"/>
          </a:p>
        </p:txBody>
      </p:sp>
    </p:spTree>
    <p:extLst>
      <p:ext uri="{BB962C8B-B14F-4D97-AF65-F5344CB8AC3E}">
        <p14:creationId xmlns:p14="http://schemas.microsoft.com/office/powerpoint/2010/main" val="1241611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1143000"/>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624417" y="1844676"/>
            <a:ext cx="10972800" cy="201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4417" y="4008438"/>
            <a:ext cx="10972800" cy="2012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fld id="{EAB46957-FC64-45B0-9C20-21F6DB57792F}" type="datetimeFigureOut">
              <a:rPr lang="en-US" smtClean="0"/>
              <a:t>2/19/2024</a:t>
            </a:fld>
            <a:endParaRPr lang="en-US"/>
          </a:p>
        </p:txBody>
      </p:sp>
      <p:sp>
        <p:nvSpPr>
          <p:cNvPr id="6" name="Rectangle 6"/>
          <p:cNvSpPr>
            <a:spLocks noGrp="1" noChangeArrowheads="1"/>
          </p:cNvSpPr>
          <p:nvPr>
            <p:ph type="sldNum" sz="quarter" idx="11"/>
          </p:nvPr>
        </p:nvSpPr>
        <p:spPr>
          <a:ln/>
        </p:spPr>
        <p:txBody>
          <a:bodyPr/>
          <a:lstStyle>
            <a:lvl1pPr>
              <a:defRPr/>
            </a:lvl1pPr>
          </a:lstStyle>
          <a:p>
            <a:fld id="{930AAEA1-90D6-400E-AB99-C9BD3AFC1EDD}" type="slidenum">
              <a:rPr lang="en-US" smtClean="0"/>
              <a:t>‹#›</a:t>
            </a:fld>
            <a:endParaRPr lang="en-US"/>
          </a:p>
        </p:txBody>
      </p:sp>
    </p:spTree>
    <p:extLst>
      <p:ext uri="{BB962C8B-B14F-4D97-AF65-F5344CB8AC3E}">
        <p14:creationId xmlns:p14="http://schemas.microsoft.com/office/powerpoint/2010/main" val="1713076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4457" y="322265"/>
            <a:ext cx="10972800" cy="1143000"/>
          </a:xfrm>
        </p:spPr>
        <p:txBody>
          <a:bodyPr/>
          <a:lstStyle/>
          <a:p>
            <a:r>
              <a:rPr lang="en-US" smtClean="0"/>
              <a:t>Click to edit Master title style</a:t>
            </a:r>
            <a:endParaRPr lang="en-IN"/>
          </a:p>
        </p:txBody>
      </p:sp>
      <p:sp>
        <p:nvSpPr>
          <p:cNvPr id="3" name="Content Placeholder 2"/>
          <p:cNvSpPr>
            <a:spLocks noGrp="1"/>
          </p:cNvSpPr>
          <p:nvPr>
            <p:ph idx="1"/>
          </p:nvPr>
        </p:nvSpPr>
        <p:spPr>
          <a:xfrm>
            <a:off x="464457" y="2054681"/>
            <a:ext cx="10972800" cy="41767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fld id="{EAB46957-FC64-45B0-9C20-21F6DB57792F}" type="datetimeFigureOut">
              <a:rPr lang="en-US" smtClean="0"/>
              <a:t>2/19/2024</a:t>
            </a:fld>
            <a:endParaRPr lang="en-US"/>
          </a:p>
        </p:txBody>
      </p:sp>
      <p:sp>
        <p:nvSpPr>
          <p:cNvPr id="5" name="Rectangle 6"/>
          <p:cNvSpPr>
            <a:spLocks noGrp="1" noChangeArrowheads="1"/>
          </p:cNvSpPr>
          <p:nvPr>
            <p:ph type="sldNum" sz="quarter" idx="11"/>
          </p:nvPr>
        </p:nvSpPr>
        <p:spPr>
          <a:ln/>
        </p:spPr>
        <p:txBody>
          <a:bodyPr/>
          <a:lstStyle>
            <a:lvl1pPr>
              <a:defRPr/>
            </a:lvl1pPr>
          </a:lstStyle>
          <a:p>
            <a:fld id="{930AAEA1-90D6-400E-AB99-C9BD3AFC1EDD}" type="slidenum">
              <a:rPr lang="en-US" smtClean="0"/>
              <a:t>‹#›</a:t>
            </a:fld>
            <a:endParaRPr lang="en-US"/>
          </a:p>
        </p:txBody>
      </p:sp>
      <p:sp>
        <p:nvSpPr>
          <p:cNvPr id="6" name="Rectangle 5"/>
          <p:cNvSpPr/>
          <p:nvPr/>
        </p:nvSpPr>
        <p:spPr>
          <a:xfrm>
            <a:off x="11161486" y="6099628"/>
            <a:ext cx="841828" cy="602343"/>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a:blip r:embed="rId2"/>
                <a:stretch>
                  <a:fillRect/>
                </a:stretch>
              </a:blipFill>
            </a:endParaRPr>
          </a:p>
        </p:txBody>
      </p:sp>
    </p:spTree>
    <p:extLst>
      <p:ext uri="{BB962C8B-B14F-4D97-AF65-F5344CB8AC3E}">
        <p14:creationId xmlns:p14="http://schemas.microsoft.com/office/powerpoint/2010/main" val="134742475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EAB46957-FC64-45B0-9C20-21F6DB57792F}" type="datetimeFigureOut">
              <a:rPr lang="en-US" smtClean="0"/>
              <a:t>2/19/2024</a:t>
            </a:fld>
            <a:endParaRPr lang="en-US"/>
          </a:p>
        </p:txBody>
      </p:sp>
      <p:sp>
        <p:nvSpPr>
          <p:cNvPr id="5" name="Rectangle 6"/>
          <p:cNvSpPr>
            <a:spLocks noGrp="1" noChangeArrowheads="1"/>
          </p:cNvSpPr>
          <p:nvPr>
            <p:ph type="sldNum" sz="quarter" idx="11"/>
          </p:nvPr>
        </p:nvSpPr>
        <p:spPr>
          <a:ln/>
        </p:spPr>
        <p:txBody>
          <a:bodyPr/>
          <a:lstStyle>
            <a:lvl1pPr>
              <a:defRPr/>
            </a:lvl1pPr>
          </a:lstStyle>
          <a:p>
            <a:fld id="{930AAEA1-90D6-400E-AB99-C9BD3AFC1EDD}" type="slidenum">
              <a:rPr lang="en-US" smtClean="0"/>
              <a:t>‹#›</a:t>
            </a:fld>
            <a:endParaRPr lang="en-US"/>
          </a:p>
        </p:txBody>
      </p:sp>
    </p:spTree>
    <p:extLst>
      <p:ext uri="{BB962C8B-B14F-4D97-AF65-F5344CB8AC3E}">
        <p14:creationId xmlns:p14="http://schemas.microsoft.com/office/powerpoint/2010/main" val="2795609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4417" y="1844676"/>
            <a:ext cx="5384800" cy="41767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212417" y="1844676"/>
            <a:ext cx="5384800" cy="41767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fld id="{EAB46957-FC64-45B0-9C20-21F6DB57792F}" type="datetimeFigureOut">
              <a:rPr lang="en-US" smtClean="0"/>
              <a:t>2/19/2024</a:t>
            </a:fld>
            <a:endParaRPr lang="en-US"/>
          </a:p>
        </p:txBody>
      </p:sp>
      <p:sp>
        <p:nvSpPr>
          <p:cNvPr id="6" name="Rectangle 6"/>
          <p:cNvSpPr>
            <a:spLocks noGrp="1" noChangeArrowheads="1"/>
          </p:cNvSpPr>
          <p:nvPr>
            <p:ph type="sldNum" sz="quarter" idx="11"/>
          </p:nvPr>
        </p:nvSpPr>
        <p:spPr>
          <a:ln/>
        </p:spPr>
        <p:txBody>
          <a:bodyPr/>
          <a:lstStyle>
            <a:lvl1pPr>
              <a:defRPr/>
            </a:lvl1pPr>
          </a:lstStyle>
          <a:p>
            <a:fld id="{930AAEA1-90D6-400E-AB99-C9BD3AFC1EDD}" type="slidenum">
              <a:rPr lang="en-US" smtClean="0"/>
              <a:t>‹#›</a:t>
            </a:fld>
            <a:endParaRPr lang="en-US"/>
          </a:p>
        </p:txBody>
      </p:sp>
    </p:spTree>
    <p:extLst>
      <p:ext uri="{BB962C8B-B14F-4D97-AF65-F5344CB8AC3E}">
        <p14:creationId xmlns:p14="http://schemas.microsoft.com/office/powerpoint/2010/main" val="614034786"/>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4"/>
          <p:cNvSpPr>
            <a:spLocks noGrp="1" noChangeArrowheads="1"/>
          </p:cNvSpPr>
          <p:nvPr>
            <p:ph type="dt" sz="half" idx="10"/>
          </p:nvPr>
        </p:nvSpPr>
        <p:spPr>
          <a:ln/>
        </p:spPr>
        <p:txBody>
          <a:bodyPr/>
          <a:lstStyle>
            <a:lvl1pPr>
              <a:defRPr/>
            </a:lvl1pPr>
          </a:lstStyle>
          <a:p>
            <a:fld id="{EAB46957-FC64-45B0-9C20-21F6DB57792F}" type="datetimeFigureOut">
              <a:rPr lang="en-US" smtClean="0"/>
              <a:t>2/19/2024</a:t>
            </a:fld>
            <a:endParaRPr lang="en-US"/>
          </a:p>
        </p:txBody>
      </p:sp>
      <p:sp>
        <p:nvSpPr>
          <p:cNvPr id="8" name="Rectangle 6"/>
          <p:cNvSpPr>
            <a:spLocks noGrp="1" noChangeArrowheads="1"/>
          </p:cNvSpPr>
          <p:nvPr>
            <p:ph type="sldNum" sz="quarter" idx="11"/>
          </p:nvPr>
        </p:nvSpPr>
        <p:spPr>
          <a:ln/>
        </p:spPr>
        <p:txBody>
          <a:bodyPr/>
          <a:lstStyle>
            <a:lvl1pPr>
              <a:defRPr/>
            </a:lvl1pPr>
          </a:lstStyle>
          <a:p>
            <a:fld id="{930AAEA1-90D6-400E-AB99-C9BD3AFC1EDD}" type="slidenum">
              <a:rPr lang="en-US" smtClean="0"/>
              <a:t>‹#›</a:t>
            </a:fld>
            <a:endParaRPr lang="en-US"/>
          </a:p>
        </p:txBody>
      </p:sp>
    </p:spTree>
    <p:extLst>
      <p:ext uri="{BB962C8B-B14F-4D97-AF65-F5344CB8AC3E}">
        <p14:creationId xmlns:p14="http://schemas.microsoft.com/office/powerpoint/2010/main" val="4266142117"/>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fld id="{EAB46957-FC64-45B0-9C20-21F6DB57792F}" type="datetimeFigureOut">
              <a:rPr lang="en-US" smtClean="0"/>
              <a:t>2/19/2024</a:t>
            </a:fld>
            <a:endParaRPr lang="en-US"/>
          </a:p>
        </p:txBody>
      </p:sp>
      <p:sp>
        <p:nvSpPr>
          <p:cNvPr id="4" name="Rectangle 6"/>
          <p:cNvSpPr>
            <a:spLocks noGrp="1" noChangeArrowheads="1"/>
          </p:cNvSpPr>
          <p:nvPr>
            <p:ph type="sldNum" sz="quarter" idx="11"/>
          </p:nvPr>
        </p:nvSpPr>
        <p:spPr>
          <a:ln/>
        </p:spPr>
        <p:txBody>
          <a:bodyPr/>
          <a:lstStyle>
            <a:lvl1pPr>
              <a:defRPr/>
            </a:lvl1pPr>
          </a:lstStyle>
          <a:p>
            <a:fld id="{930AAEA1-90D6-400E-AB99-C9BD3AFC1EDD}" type="slidenum">
              <a:rPr lang="en-US" smtClean="0"/>
              <a:t>‹#›</a:t>
            </a:fld>
            <a:endParaRPr lang="en-US"/>
          </a:p>
        </p:txBody>
      </p:sp>
    </p:spTree>
    <p:extLst>
      <p:ext uri="{BB962C8B-B14F-4D97-AF65-F5344CB8AC3E}">
        <p14:creationId xmlns:p14="http://schemas.microsoft.com/office/powerpoint/2010/main" val="1274329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EAB46957-FC64-45B0-9C20-21F6DB57792F}" type="datetimeFigureOut">
              <a:rPr lang="en-US" smtClean="0"/>
              <a:t>2/19/2024</a:t>
            </a:fld>
            <a:endParaRPr lang="en-US"/>
          </a:p>
        </p:txBody>
      </p:sp>
      <p:sp>
        <p:nvSpPr>
          <p:cNvPr id="3" name="Rectangle 6"/>
          <p:cNvSpPr>
            <a:spLocks noGrp="1" noChangeArrowheads="1"/>
          </p:cNvSpPr>
          <p:nvPr>
            <p:ph type="sldNum" sz="quarter" idx="11"/>
          </p:nvPr>
        </p:nvSpPr>
        <p:spPr>
          <a:ln/>
        </p:spPr>
        <p:txBody>
          <a:bodyPr/>
          <a:lstStyle>
            <a:lvl1pPr>
              <a:defRPr/>
            </a:lvl1pPr>
          </a:lstStyle>
          <a:p>
            <a:fld id="{930AAEA1-90D6-400E-AB99-C9BD3AFC1EDD}" type="slidenum">
              <a:rPr lang="en-US" smtClean="0"/>
              <a:t>‹#›</a:t>
            </a:fld>
            <a:endParaRPr lang="en-US"/>
          </a:p>
        </p:txBody>
      </p:sp>
    </p:spTree>
    <p:extLst>
      <p:ext uri="{BB962C8B-B14F-4D97-AF65-F5344CB8AC3E}">
        <p14:creationId xmlns:p14="http://schemas.microsoft.com/office/powerpoint/2010/main" val="1517098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EAB46957-FC64-45B0-9C20-21F6DB57792F}" type="datetimeFigureOut">
              <a:rPr lang="en-US" smtClean="0"/>
              <a:t>2/19/2024</a:t>
            </a:fld>
            <a:endParaRPr lang="en-US"/>
          </a:p>
        </p:txBody>
      </p:sp>
      <p:sp>
        <p:nvSpPr>
          <p:cNvPr id="6" name="Rectangle 6"/>
          <p:cNvSpPr>
            <a:spLocks noGrp="1" noChangeArrowheads="1"/>
          </p:cNvSpPr>
          <p:nvPr>
            <p:ph type="sldNum" sz="quarter" idx="11"/>
          </p:nvPr>
        </p:nvSpPr>
        <p:spPr>
          <a:ln/>
        </p:spPr>
        <p:txBody>
          <a:bodyPr/>
          <a:lstStyle>
            <a:lvl1pPr>
              <a:defRPr/>
            </a:lvl1pPr>
          </a:lstStyle>
          <a:p>
            <a:fld id="{930AAEA1-90D6-400E-AB99-C9BD3AFC1EDD}" type="slidenum">
              <a:rPr lang="en-US" smtClean="0"/>
              <a:t>‹#›</a:t>
            </a:fld>
            <a:endParaRPr lang="en-US"/>
          </a:p>
        </p:txBody>
      </p:sp>
    </p:spTree>
    <p:extLst>
      <p:ext uri="{BB962C8B-B14F-4D97-AF65-F5344CB8AC3E}">
        <p14:creationId xmlns:p14="http://schemas.microsoft.com/office/powerpoint/2010/main" val="3637356799"/>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EAB46957-FC64-45B0-9C20-21F6DB57792F}" type="datetimeFigureOut">
              <a:rPr lang="en-US" smtClean="0"/>
              <a:t>2/19/2024</a:t>
            </a:fld>
            <a:endParaRPr lang="en-US"/>
          </a:p>
        </p:txBody>
      </p:sp>
      <p:sp>
        <p:nvSpPr>
          <p:cNvPr id="6" name="Rectangle 6"/>
          <p:cNvSpPr>
            <a:spLocks noGrp="1" noChangeArrowheads="1"/>
          </p:cNvSpPr>
          <p:nvPr>
            <p:ph type="sldNum" sz="quarter" idx="11"/>
          </p:nvPr>
        </p:nvSpPr>
        <p:spPr>
          <a:ln/>
        </p:spPr>
        <p:txBody>
          <a:bodyPr/>
          <a:lstStyle>
            <a:lvl1pPr>
              <a:defRPr/>
            </a:lvl1pPr>
          </a:lstStyle>
          <a:p>
            <a:fld id="{930AAEA1-90D6-400E-AB99-C9BD3AFC1EDD}" type="slidenum">
              <a:rPr lang="en-US" smtClean="0"/>
              <a:t>‹#›</a:t>
            </a:fld>
            <a:endParaRPr lang="en-US"/>
          </a:p>
        </p:txBody>
      </p:sp>
    </p:spTree>
    <p:extLst>
      <p:ext uri="{BB962C8B-B14F-4D97-AF65-F5344CB8AC3E}">
        <p14:creationId xmlns:p14="http://schemas.microsoft.com/office/powerpoint/2010/main" val="1791340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533400"/>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endParaRPr lang="hi-IN" altLang="en-US"/>
          </a:p>
        </p:txBody>
      </p:sp>
      <p:sp>
        <p:nvSpPr>
          <p:cNvPr id="1027" name="Rectangle 3"/>
          <p:cNvSpPr>
            <a:spLocks noGrp="1" noChangeArrowheads="1"/>
          </p:cNvSpPr>
          <p:nvPr>
            <p:ph type="body" idx="1"/>
          </p:nvPr>
        </p:nvSpPr>
        <p:spPr bwMode="auto">
          <a:xfrm>
            <a:off x="624417" y="1844676"/>
            <a:ext cx="10972800" cy="417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hi-IN" altLang="en-US"/>
          </a:p>
        </p:txBody>
      </p:sp>
      <p:sp>
        <p:nvSpPr>
          <p:cNvPr id="39940" name="Rectangle 4"/>
          <p:cNvSpPr>
            <a:spLocks noGrp="1" noChangeArrowheads="1"/>
          </p:cNvSpPr>
          <p:nvPr>
            <p:ph type="dt" sz="half" idx="2"/>
          </p:nvPr>
        </p:nvSpPr>
        <p:spPr bwMode="auto">
          <a:xfrm>
            <a:off x="624417" y="6400800"/>
            <a:ext cx="223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latin typeface="Arial" panose="020B0604020202020204" pitchFamily="34" charset="0"/>
              </a:defRPr>
            </a:lvl1pPr>
          </a:lstStyle>
          <a:p>
            <a:fld id="{EAB46957-FC64-45B0-9C20-21F6DB57792F}" type="datetimeFigureOut">
              <a:rPr lang="en-US" smtClean="0"/>
              <a:t>2/19/2024</a:t>
            </a:fld>
            <a:endParaRPr lang="en-US"/>
          </a:p>
        </p:txBody>
      </p:sp>
      <p:sp>
        <p:nvSpPr>
          <p:cNvPr id="39942" name="Rectangle 6"/>
          <p:cNvSpPr>
            <a:spLocks noGrp="1" noChangeArrowheads="1"/>
          </p:cNvSpPr>
          <p:nvPr>
            <p:ph type="sldNum" sz="quarter" idx="4"/>
          </p:nvPr>
        </p:nvSpPr>
        <p:spPr bwMode="auto">
          <a:xfrm>
            <a:off x="4078817" y="64008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latin typeface="Arial" panose="020B0604020202020204" pitchFamily="34" charset="0"/>
              </a:defRPr>
            </a:lvl1pPr>
          </a:lstStyle>
          <a:p>
            <a:fld id="{930AAEA1-90D6-400E-AB99-C9BD3AFC1EDD}" type="slidenum">
              <a:rPr lang="en-US" smtClean="0"/>
              <a:t>‹#›</a:t>
            </a:fld>
            <a:endParaRPr lang="en-US"/>
          </a:p>
        </p:txBody>
      </p:sp>
      <p:grpSp>
        <p:nvGrpSpPr>
          <p:cNvPr id="1030" name="Group 7"/>
          <p:cNvGrpSpPr>
            <a:grpSpLocks/>
          </p:cNvGrpSpPr>
          <p:nvPr/>
        </p:nvGrpSpPr>
        <p:grpSpPr bwMode="auto">
          <a:xfrm>
            <a:off x="372533" y="152400"/>
            <a:ext cx="11582400" cy="1600200"/>
            <a:chOff x="176" y="96"/>
            <a:chExt cx="5472" cy="1008"/>
          </a:xfrm>
        </p:grpSpPr>
        <p:sp>
          <p:nvSpPr>
            <p:cNvPr id="1032" name="Line 8"/>
            <p:cNvSpPr>
              <a:spLocks noChangeShapeType="1"/>
            </p:cNvSpPr>
            <p:nvPr/>
          </p:nvSpPr>
          <p:spPr bwMode="auto">
            <a:xfrm flipH="1">
              <a:off x="288" y="1104"/>
              <a:ext cx="52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800"/>
            </a:p>
          </p:txBody>
        </p:sp>
        <p:sp>
          <p:nvSpPr>
            <p:cNvPr id="1033"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ea typeface="Mangal" pitchFamily="18" charset="0"/>
                  <a:cs typeface="Mangal" pitchFamily="18" charset="0"/>
                </a:defRPr>
              </a:lvl1pPr>
              <a:lvl2pPr marL="742950" indent="-285750">
                <a:defRPr>
                  <a:solidFill>
                    <a:schemeClr val="tx1"/>
                  </a:solidFill>
                  <a:latin typeface="Times New Roman" panose="02020603050405020304" pitchFamily="18" charset="0"/>
                  <a:ea typeface="Mangal" pitchFamily="18" charset="0"/>
                  <a:cs typeface="Mangal" pitchFamily="18" charset="0"/>
                </a:defRPr>
              </a:lvl2pPr>
              <a:lvl3pPr marL="1143000" indent="-228600">
                <a:defRPr>
                  <a:solidFill>
                    <a:schemeClr val="tx1"/>
                  </a:solidFill>
                  <a:latin typeface="Times New Roman" panose="02020603050405020304" pitchFamily="18" charset="0"/>
                  <a:ea typeface="Mangal" pitchFamily="18" charset="0"/>
                  <a:cs typeface="Mangal" pitchFamily="18" charset="0"/>
                </a:defRPr>
              </a:lvl3pPr>
              <a:lvl4pPr marL="1600200" indent="-228600">
                <a:defRPr>
                  <a:solidFill>
                    <a:schemeClr val="tx1"/>
                  </a:solidFill>
                  <a:latin typeface="Times New Roman" panose="02020603050405020304" pitchFamily="18" charset="0"/>
                  <a:ea typeface="Mangal" pitchFamily="18" charset="0"/>
                  <a:cs typeface="Mangal" pitchFamily="18" charset="0"/>
                </a:defRPr>
              </a:lvl4pPr>
              <a:lvl5pPr marL="2057400" indent="-228600">
                <a:defRPr>
                  <a:solidFill>
                    <a:schemeClr val="tx1"/>
                  </a:solidFill>
                  <a:latin typeface="Times New Roman" panose="02020603050405020304" pitchFamily="18" charset="0"/>
                  <a:ea typeface="Mangal" pitchFamily="18" charset="0"/>
                  <a:cs typeface="Mangal"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9pPr>
            </a:lstStyle>
            <a:p>
              <a:pPr algn="ctr" eaLnBrk="1" hangingPunct="1">
                <a:defRPr/>
              </a:pPr>
              <a:endParaRPr lang="en-US" altLang="en-US" sz="2400"/>
            </a:p>
          </p:txBody>
        </p:sp>
        <p:sp>
          <p:nvSpPr>
            <p:cNvPr id="1034"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ea typeface="Mangal" pitchFamily="18" charset="0"/>
                  <a:cs typeface="Mangal" pitchFamily="18" charset="0"/>
                </a:defRPr>
              </a:lvl1pPr>
              <a:lvl2pPr marL="742950" indent="-285750">
                <a:defRPr>
                  <a:solidFill>
                    <a:schemeClr val="tx1"/>
                  </a:solidFill>
                  <a:latin typeface="Times New Roman" panose="02020603050405020304" pitchFamily="18" charset="0"/>
                  <a:ea typeface="Mangal" pitchFamily="18" charset="0"/>
                  <a:cs typeface="Mangal" pitchFamily="18" charset="0"/>
                </a:defRPr>
              </a:lvl2pPr>
              <a:lvl3pPr marL="1143000" indent="-228600">
                <a:defRPr>
                  <a:solidFill>
                    <a:schemeClr val="tx1"/>
                  </a:solidFill>
                  <a:latin typeface="Times New Roman" panose="02020603050405020304" pitchFamily="18" charset="0"/>
                  <a:ea typeface="Mangal" pitchFamily="18" charset="0"/>
                  <a:cs typeface="Mangal" pitchFamily="18" charset="0"/>
                </a:defRPr>
              </a:lvl3pPr>
              <a:lvl4pPr marL="1600200" indent="-228600">
                <a:defRPr>
                  <a:solidFill>
                    <a:schemeClr val="tx1"/>
                  </a:solidFill>
                  <a:latin typeface="Times New Roman" panose="02020603050405020304" pitchFamily="18" charset="0"/>
                  <a:ea typeface="Mangal" pitchFamily="18" charset="0"/>
                  <a:cs typeface="Mangal" pitchFamily="18" charset="0"/>
                </a:defRPr>
              </a:lvl4pPr>
              <a:lvl5pPr marL="2057400" indent="-228600">
                <a:defRPr>
                  <a:solidFill>
                    <a:schemeClr val="tx1"/>
                  </a:solidFill>
                  <a:latin typeface="Times New Roman" panose="02020603050405020304" pitchFamily="18" charset="0"/>
                  <a:ea typeface="Mangal" pitchFamily="18" charset="0"/>
                  <a:cs typeface="Mangal"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9pPr>
            </a:lstStyle>
            <a:p>
              <a:pPr algn="ctr" eaLnBrk="1" hangingPunct="1">
                <a:defRPr/>
              </a:pPr>
              <a:endParaRPr lang="en-US" altLang="en-US" sz="2400"/>
            </a:p>
          </p:txBody>
        </p:sp>
        <p:sp>
          <p:nvSpPr>
            <p:cNvPr id="1035"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ea typeface="Mangal" pitchFamily="18" charset="0"/>
                  <a:cs typeface="Mangal" pitchFamily="18" charset="0"/>
                </a:defRPr>
              </a:lvl1pPr>
              <a:lvl2pPr marL="742950" indent="-285750">
                <a:defRPr>
                  <a:solidFill>
                    <a:schemeClr val="tx1"/>
                  </a:solidFill>
                  <a:latin typeface="Times New Roman" panose="02020603050405020304" pitchFamily="18" charset="0"/>
                  <a:ea typeface="Mangal" pitchFamily="18" charset="0"/>
                  <a:cs typeface="Mangal" pitchFamily="18" charset="0"/>
                </a:defRPr>
              </a:lvl2pPr>
              <a:lvl3pPr marL="1143000" indent="-228600">
                <a:defRPr>
                  <a:solidFill>
                    <a:schemeClr val="tx1"/>
                  </a:solidFill>
                  <a:latin typeface="Times New Roman" panose="02020603050405020304" pitchFamily="18" charset="0"/>
                  <a:ea typeface="Mangal" pitchFamily="18" charset="0"/>
                  <a:cs typeface="Mangal" pitchFamily="18" charset="0"/>
                </a:defRPr>
              </a:lvl3pPr>
              <a:lvl4pPr marL="1600200" indent="-228600">
                <a:defRPr>
                  <a:solidFill>
                    <a:schemeClr val="tx1"/>
                  </a:solidFill>
                  <a:latin typeface="Times New Roman" panose="02020603050405020304" pitchFamily="18" charset="0"/>
                  <a:ea typeface="Mangal" pitchFamily="18" charset="0"/>
                  <a:cs typeface="Mangal" pitchFamily="18" charset="0"/>
                </a:defRPr>
              </a:lvl4pPr>
              <a:lvl5pPr marL="2057400" indent="-228600">
                <a:defRPr>
                  <a:solidFill>
                    <a:schemeClr val="tx1"/>
                  </a:solidFill>
                  <a:latin typeface="Times New Roman" panose="02020603050405020304" pitchFamily="18" charset="0"/>
                  <a:ea typeface="Mangal" pitchFamily="18" charset="0"/>
                  <a:cs typeface="Mangal"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9pPr>
            </a:lstStyle>
            <a:p>
              <a:pPr algn="ctr" eaLnBrk="1" hangingPunct="1">
                <a:defRPr/>
              </a:pPr>
              <a:endParaRPr lang="en-US" altLang="en-US" sz="2400"/>
            </a:p>
          </p:txBody>
        </p:sp>
        <p:sp>
          <p:nvSpPr>
            <p:cNvPr id="1036"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ea typeface="Mangal" pitchFamily="18" charset="0"/>
                  <a:cs typeface="Mangal" pitchFamily="18" charset="0"/>
                </a:defRPr>
              </a:lvl1pPr>
              <a:lvl2pPr marL="742950" indent="-285750">
                <a:defRPr>
                  <a:solidFill>
                    <a:schemeClr val="tx1"/>
                  </a:solidFill>
                  <a:latin typeface="Times New Roman" panose="02020603050405020304" pitchFamily="18" charset="0"/>
                  <a:ea typeface="Mangal" pitchFamily="18" charset="0"/>
                  <a:cs typeface="Mangal" pitchFamily="18" charset="0"/>
                </a:defRPr>
              </a:lvl2pPr>
              <a:lvl3pPr marL="1143000" indent="-228600">
                <a:defRPr>
                  <a:solidFill>
                    <a:schemeClr val="tx1"/>
                  </a:solidFill>
                  <a:latin typeface="Times New Roman" panose="02020603050405020304" pitchFamily="18" charset="0"/>
                  <a:ea typeface="Mangal" pitchFamily="18" charset="0"/>
                  <a:cs typeface="Mangal" pitchFamily="18" charset="0"/>
                </a:defRPr>
              </a:lvl3pPr>
              <a:lvl4pPr marL="1600200" indent="-228600">
                <a:defRPr>
                  <a:solidFill>
                    <a:schemeClr val="tx1"/>
                  </a:solidFill>
                  <a:latin typeface="Times New Roman" panose="02020603050405020304" pitchFamily="18" charset="0"/>
                  <a:ea typeface="Mangal" pitchFamily="18" charset="0"/>
                  <a:cs typeface="Mangal" pitchFamily="18" charset="0"/>
                </a:defRPr>
              </a:lvl4pPr>
              <a:lvl5pPr marL="2057400" indent="-228600">
                <a:defRPr>
                  <a:solidFill>
                    <a:schemeClr val="tx1"/>
                  </a:solidFill>
                  <a:latin typeface="Times New Roman" panose="02020603050405020304" pitchFamily="18" charset="0"/>
                  <a:ea typeface="Mangal" pitchFamily="18" charset="0"/>
                  <a:cs typeface="Mangal"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Mangal" pitchFamily="18" charset="0"/>
                  <a:cs typeface="Mangal" pitchFamily="18" charset="0"/>
                </a:defRPr>
              </a:lvl9pPr>
            </a:lstStyle>
            <a:p>
              <a:pPr algn="ctr" eaLnBrk="1" hangingPunct="1">
                <a:defRPr/>
              </a:pPr>
              <a:endParaRPr lang="en-US" altLang="en-US" sz="2400"/>
            </a:p>
          </p:txBody>
        </p:sp>
      </p:grpSp>
    </p:spTree>
    <p:extLst>
      <p:ext uri="{BB962C8B-B14F-4D97-AF65-F5344CB8AC3E}">
        <p14:creationId xmlns:p14="http://schemas.microsoft.com/office/powerpoint/2010/main" val="4033791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fontAlgn="base" hangingPunct="1">
        <a:spcBef>
          <a:spcPct val="0"/>
        </a:spcBef>
        <a:spcAft>
          <a:spcPct val="0"/>
        </a:spcAft>
        <a:defRPr sz="4400" kern="12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imes New Roman" panose="02020603050405020304" pitchFamily="18" charset="0"/>
          <a:ea typeface="Mangal" pitchFamily="18" charset="0"/>
          <a:cs typeface="Mangal" pitchFamily="18" charset="0"/>
        </a:defRPr>
      </a:lvl2pPr>
      <a:lvl3pPr algn="l" rtl="0" eaLnBrk="1" fontAlgn="base" hangingPunct="1">
        <a:spcBef>
          <a:spcPct val="0"/>
        </a:spcBef>
        <a:spcAft>
          <a:spcPct val="0"/>
        </a:spcAft>
        <a:defRPr sz="4400">
          <a:solidFill>
            <a:schemeClr val="tx2"/>
          </a:solidFill>
          <a:latin typeface="Times New Roman" panose="02020603050405020304" pitchFamily="18" charset="0"/>
          <a:ea typeface="Mangal" pitchFamily="18" charset="0"/>
          <a:cs typeface="Mangal" pitchFamily="18" charset="0"/>
        </a:defRPr>
      </a:lvl3pPr>
      <a:lvl4pPr algn="l" rtl="0" eaLnBrk="1" fontAlgn="base" hangingPunct="1">
        <a:spcBef>
          <a:spcPct val="0"/>
        </a:spcBef>
        <a:spcAft>
          <a:spcPct val="0"/>
        </a:spcAft>
        <a:defRPr sz="4400">
          <a:solidFill>
            <a:schemeClr val="tx2"/>
          </a:solidFill>
          <a:latin typeface="Times New Roman" panose="02020603050405020304" pitchFamily="18" charset="0"/>
          <a:ea typeface="Mangal" pitchFamily="18" charset="0"/>
          <a:cs typeface="Mangal" pitchFamily="18" charset="0"/>
        </a:defRPr>
      </a:lvl4pPr>
      <a:lvl5pPr algn="l" rtl="0" eaLnBrk="1" fontAlgn="base" hangingPunct="1">
        <a:spcBef>
          <a:spcPct val="0"/>
        </a:spcBef>
        <a:spcAft>
          <a:spcPct val="0"/>
        </a:spcAft>
        <a:defRPr sz="4400">
          <a:solidFill>
            <a:schemeClr val="tx2"/>
          </a:solidFill>
          <a:latin typeface="Times New Roman" panose="02020603050405020304" pitchFamily="18" charset="0"/>
          <a:ea typeface="Mangal" pitchFamily="18" charset="0"/>
          <a:cs typeface="Mangal" pitchFamily="18" charset="0"/>
        </a:defRPr>
      </a:lvl5pPr>
      <a:lvl6pPr marL="457200" algn="l" rtl="0" eaLnBrk="1" fontAlgn="base" hangingPunct="1">
        <a:spcBef>
          <a:spcPct val="0"/>
        </a:spcBef>
        <a:spcAft>
          <a:spcPct val="0"/>
        </a:spcAft>
        <a:defRPr sz="4400">
          <a:solidFill>
            <a:schemeClr val="tx2"/>
          </a:solidFill>
          <a:latin typeface="Times New Roman" panose="02020603050405020304" pitchFamily="18" charset="0"/>
          <a:ea typeface="Mangal" pitchFamily="18" charset="0"/>
          <a:cs typeface="Mangal" pitchFamily="18" charset="0"/>
        </a:defRPr>
      </a:lvl6pPr>
      <a:lvl7pPr marL="914400" algn="l" rtl="0" eaLnBrk="1" fontAlgn="base" hangingPunct="1">
        <a:spcBef>
          <a:spcPct val="0"/>
        </a:spcBef>
        <a:spcAft>
          <a:spcPct val="0"/>
        </a:spcAft>
        <a:defRPr sz="4400">
          <a:solidFill>
            <a:schemeClr val="tx2"/>
          </a:solidFill>
          <a:latin typeface="Times New Roman" panose="02020603050405020304" pitchFamily="18" charset="0"/>
          <a:ea typeface="Mangal" pitchFamily="18" charset="0"/>
          <a:cs typeface="Mangal" pitchFamily="18" charset="0"/>
        </a:defRPr>
      </a:lvl7pPr>
      <a:lvl8pPr marL="1371600" algn="l" rtl="0" eaLnBrk="1" fontAlgn="base" hangingPunct="1">
        <a:spcBef>
          <a:spcPct val="0"/>
        </a:spcBef>
        <a:spcAft>
          <a:spcPct val="0"/>
        </a:spcAft>
        <a:defRPr sz="4400">
          <a:solidFill>
            <a:schemeClr val="tx2"/>
          </a:solidFill>
          <a:latin typeface="Times New Roman" panose="02020603050405020304" pitchFamily="18" charset="0"/>
          <a:ea typeface="Mangal" pitchFamily="18" charset="0"/>
          <a:cs typeface="Mangal" pitchFamily="18" charset="0"/>
        </a:defRPr>
      </a:lvl8pPr>
      <a:lvl9pPr marL="1828800" algn="l" rtl="0" eaLnBrk="1" fontAlgn="base" hangingPunct="1">
        <a:spcBef>
          <a:spcPct val="0"/>
        </a:spcBef>
        <a:spcAft>
          <a:spcPct val="0"/>
        </a:spcAft>
        <a:defRPr sz="4400">
          <a:solidFill>
            <a:schemeClr val="tx2"/>
          </a:solidFill>
          <a:latin typeface="Times New Roman" panose="02020603050405020304" pitchFamily="18" charset="0"/>
          <a:ea typeface="Mangal" pitchFamily="18" charset="0"/>
          <a:cs typeface="Mangal" pitchFamily="18" charset="0"/>
        </a:defRPr>
      </a:lvl9pPr>
    </p:titleStyle>
    <p:bodyStyle>
      <a:lvl1pPr marL="469900" indent="-469900" algn="l" rtl="0" eaLnBrk="1" fontAlgn="base" hangingPunct="1">
        <a:spcBef>
          <a:spcPct val="20000"/>
        </a:spcBef>
        <a:spcAft>
          <a:spcPct val="0"/>
        </a:spcAft>
        <a:buClr>
          <a:schemeClr val="bg2"/>
        </a:buClr>
        <a:buSzPct val="70000"/>
        <a:buFont typeface="Wingdings" panose="05000000000000000000" pitchFamily="2" charset="2"/>
        <a:buChar char="o"/>
        <a:defRPr sz="3200" kern="1200">
          <a:solidFill>
            <a:schemeClr val="tx1"/>
          </a:solidFill>
          <a:latin typeface="+mn-lt"/>
          <a:ea typeface="+mn-ea"/>
          <a:cs typeface="+mn-cs"/>
        </a:defRPr>
      </a:lvl1pPr>
      <a:lvl2pPr marL="908050" indent="-436563" algn="l" rtl="0" eaLnBrk="1" fontAlgn="base" hangingPunct="1">
        <a:spcBef>
          <a:spcPct val="20000"/>
        </a:spcBef>
        <a:spcAft>
          <a:spcPct val="0"/>
        </a:spcAft>
        <a:buClr>
          <a:schemeClr val="accent2"/>
        </a:buClr>
        <a:buSzPct val="75000"/>
        <a:buFont typeface="Wingdings" panose="05000000000000000000" pitchFamily="2" charset="2"/>
        <a:buChar char="n"/>
        <a:defRPr sz="2800" kern="1200">
          <a:solidFill>
            <a:schemeClr val="tx1"/>
          </a:solidFill>
          <a:latin typeface="+mn-lt"/>
          <a:ea typeface="+mn-ea"/>
          <a:cs typeface="+mn-cs"/>
        </a:defRPr>
      </a:lvl2pPr>
      <a:lvl3pPr marL="1377950" indent="-468313" algn="l" rtl="0" eaLnBrk="1" fontAlgn="base" hangingPunct="1">
        <a:spcBef>
          <a:spcPct val="20000"/>
        </a:spcBef>
        <a:spcAft>
          <a:spcPct val="0"/>
        </a:spcAft>
        <a:buClr>
          <a:schemeClr val="bg2"/>
        </a:buClr>
        <a:buSzPct val="65000"/>
        <a:buFont typeface="Wingdings" panose="05000000000000000000" pitchFamily="2" charset="2"/>
        <a:buChar char="o"/>
        <a:defRPr sz="2400" kern="1200">
          <a:solidFill>
            <a:schemeClr val="tx1"/>
          </a:solidFill>
          <a:latin typeface="+mn-lt"/>
          <a:ea typeface="+mn-ea"/>
          <a:cs typeface="+mn-cs"/>
        </a:defRPr>
      </a:lvl3pPr>
      <a:lvl4pPr marL="1827213" indent="-438150" algn="l" rtl="0" eaLnBrk="1" fontAlgn="base" hangingPunct="1">
        <a:spcBef>
          <a:spcPct val="20000"/>
        </a:spcBef>
        <a:spcAft>
          <a:spcPct val="0"/>
        </a:spcAft>
        <a:buClr>
          <a:schemeClr val="accent2"/>
        </a:buClr>
        <a:buSzPct val="75000"/>
        <a:buFont typeface="Wingdings" panose="05000000000000000000" pitchFamily="2" charset="2"/>
        <a:buChar char="n"/>
        <a:defRPr sz="2000" kern="1200">
          <a:solidFill>
            <a:schemeClr val="tx1"/>
          </a:solidFill>
          <a:latin typeface="+mn-lt"/>
          <a:ea typeface="+mn-ea"/>
          <a:cs typeface="+mn-cs"/>
        </a:defRPr>
      </a:lvl4pPr>
      <a:lvl5pPr marL="2297113" indent="-468313" algn="l" rtl="0" eaLnBrk="1" fontAlgn="base" hangingPunct="1">
        <a:spcBef>
          <a:spcPct val="20000"/>
        </a:spcBef>
        <a:spcAft>
          <a:spcPct val="0"/>
        </a:spcAft>
        <a:buClr>
          <a:schemeClr val="accent1"/>
        </a:buClr>
        <a:buSzPct val="50000"/>
        <a:buFont typeface="Wingdings" panose="05000000000000000000" pitchFamily="2" charset="2"/>
        <a:buChar char="o"/>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6000" y="1700212"/>
            <a:ext cx="10261600" cy="1728787"/>
          </a:xfrm>
        </p:spPr>
        <p:txBody>
          <a:bodyPr/>
          <a:lstStyle/>
          <a:p>
            <a:r>
              <a:rPr lang="en-US" sz="4500" dirty="0" smtClean="0"/>
              <a:t>DATABASE MANAGEMENT SYSTEMS </a:t>
            </a:r>
            <a:r>
              <a:rPr lang="en-US" sz="4500" dirty="0"/>
              <a:t>– CSE/IT – II Year / </a:t>
            </a:r>
            <a:r>
              <a:rPr lang="en-US" sz="4500" dirty="0" smtClean="0"/>
              <a:t>IV </a:t>
            </a:r>
            <a:r>
              <a:rPr lang="en-US" sz="4500" dirty="0"/>
              <a:t>Sem. – </a:t>
            </a:r>
            <a:r>
              <a:rPr lang="en-US" sz="4500" dirty="0" smtClean="0"/>
              <a:t>22CS403</a:t>
            </a:r>
            <a:endParaRPr lang="en-US" sz="4500" dirty="0"/>
          </a:p>
        </p:txBody>
      </p:sp>
      <p:sp>
        <p:nvSpPr>
          <p:cNvPr id="3" name="Subtitle 2"/>
          <p:cNvSpPr>
            <a:spLocks noGrp="1"/>
          </p:cNvSpPr>
          <p:nvPr>
            <p:ph type="subTitle" idx="1"/>
          </p:nvPr>
        </p:nvSpPr>
        <p:spPr/>
        <p:txBody>
          <a:bodyPr>
            <a:normAutofit/>
          </a:bodyPr>
          <a:lstStyle/>
          <a:p>
            <a:pPr algn="r"/>
            <a:endParaRPr lang="en-US" dirty="0"/>
          </a:p>
          <a:p>
            <a:pPr algn="r"/>
            <a:r>
              <a:rPr lang="en-US" dirty="0"/>
              <a:t>Manju S,</a:t>
            </a:r>
          </a:p>
          <a:p>
            <a:pPr algn="r"/>
            <a:r>
              <a:rPr lang="en-US" dirty="0"/>
              <a:t>AP/</a:t>
            </a:r>
            <a:r>
              <a:rPr lang="en-US" dirty="0" err="1"/>
              <a:t>CoE</a:t>
            </a:r>
            <a:r>
              <a:rPr lang="en-US" dirty="0"/>
              <a:t>,</a:t>
            </a:r>
          </a:p>
          <a:p>
            <a:pPr algn="r"/>
            <a:r>
              <a:rPr lang="en-US" dirty="0"/>
              <a:t>RTC,Coimbatore.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6947" y="3866469"/>
            <a:ext cx="1956481" cy="1956481"/>
          </a:xfrm>
          <a:prstGeom prst="rect">
            <a:avLst/>
          </a:prstGeom>
          <a:noFill/>
        </p:spPr>
      </p:pic>
      <p:sp>
        <p:nvSpPr>
          <p:cNvPr id="5" name="Date Placeholder 4"/>
          <p:cNvSpPr>
            <a:spLocks noGrp="1"/>
          </p:cNvSpPr>
          <p:nvPr>
            <p:ph type="dt" sz="half" idx="10"/>
          </p:nvPr>
        </p:nvSpPr>
        <p:spPr/>
        <p:txBody>
          <a:bodyPr/>
          <a:lstStyle/>
          <a:p>
            <a:fld id="{9AAFD1DF-B416-410D-B805-CA33B95E11A5}" type="datetime1">
              <a:rPr lang="en-US" smtClean="0"/>
              <a:t>2/19/2024</a:t>
            </a:fld>
            <a:endParaRPr lang="en-US" dirty="0"/>
          </a:p>
        </p:txBody>
      </p:sp>
      <p:sp>
        <p:nvSpPr>
          <p:cNvPr id="6" name="Footer Placeholder 5"/>
          <p:cNvSpPr>
            <a:spLocks noGrp="1"/>
          </p:cNvSpPr>
          <p:nvPr>
            <p:ph type="ftr" sz="quarter" idx="11"/>
          </p:nvPr>
        </p:nvSpPr>
        <p:spPr/>
        <p:txBody>
          <a:bodyPr/>
          <a:lstStyle/>
          <a:p>
            <a:r>
              <a:rPr lang="en-US" dirty="0" err="1"/>
              <a:t>Manju.S</a:t>
            </a:r>
            <a:r>
              <a:rPr lang="en-US" dirty="0"/>
              <a:t>/AP</a:t>
            </a:r>
          </a:p>
        </p:txBody>
      </p:sp>
      <p:sp>
        <p:nvSpPr>
          <p:cNvPr id="7" name="Slide Number Placeholder 6"/>
          <p:cNvSpPr>
            <a:spLocks noGrp="1"/>
          </p:cNvSpPr>
          <p:nvPr>
            <p:ph type="sldNum" sz="quarter" idx="12"/>
          </p:nvPr>
        </p:nvSpPr>
        <p:spPr/>
        <p:txBody>
          <a:bodyPr/>
          <a:lstStyle/>
          <a:p>
            <a:fld id="{4903CCCA-70C2-4464-A25B-D8219B7795CF}" type="slidenum">
              <a:rPr lang="en-US" smtClean="0"/>
              <a:t>1</a:t>
            </a:fld>
            <a:endParaRPr lang="en-US" dirty="0"/>
          </a:p>
        </p:txBody>
      </p:sp>
    </p:spTree>
    <p:extLst>
      <p:ext uri="{BB962C8B-B14F-4D97-AF65-F5344CB8AC3E}">
        <p14:creationId xmlns:p14="http://schemas.microsoft.com/office/powerpoint/2010/main" val="38138622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Data Independence?</a:t>
            </a:r>
            <a:endParaRPr lang="en-US" dirty="0"/>
          </a:p>
        </p:txBody>
      </p:sp>
      <p:sp>
        <p:nvSpPr>
          <p:cNvPr id="3" name="Content Placeholder 2"/>
          <p:cNvSpPr>
            <a:spLocks noGrp="1"/>
          </p:cNvSpPr>
          <p:nvPr>
            <p:ph idx="1"/>
          </p:nvPr>
        </p:nvSpPr>
        <p:spPr/>
        <p:txBody>
          <a:bodyPr/>
          <a:lstStyle/>
          <a:p>
            <a:r>
              <a:rPr lang="en-US" sz="2400" dirty="0"/>
              <a:t>In addition to the data entered by users, a database system typically holds a large amount of data. </a:t>
            </a:r>
            <a:endParaRPr lang="en-US" sz="2400" dirty="0" smtClean="0"/>
          </a:p>
          <a:p>
            <a:r>
              <a:rPr lang="en-US" sz="2400" dirty="0" smtClean="0"/>
              <a:t>The </a:t>
            </a:r>
            <a:r>
              <a:rPr lang="en-US" sz="2400" dirty="0"/>
              <a:t>system holds metadata about data which makes it easier to find and retrieve data</a:t>
            </a:r>
            <a:r>
              <a:rPr lang="en-US" sz="2400" dirty="0" smtClean="0"/>
              <a:t>.</a:t>
            </a:r>
          </a:p>
          <a:p>
            <a:r>
              <a:rPr lang="en-US" sz="2400" dirty="0" smtClean="0"/>
              <a:t>Once </a:t>
            </a:r>
            <a:r>
              <a:rPr lang="en-US" sz="2400" dirty="0"/>
              <a:t>a set of metadata in DBMS has been saved in a database, changing or updating the metadata is challenging. However, as a database management system (DBMS) grows, it must evolve to meet the needs of its </a:t>
            </a:r>
            <a:r>
              <a:rPr lang="en-US" sz="2400" dirty="0" smtClean="0"/>
              <a:t>users</a:t>
            </a:r>
          </a:p>
          <a:p>
            <a:r>
              <a:rPr lang="en-US" sz="2400" dirty="0" smtClean="0"/>
              <a:t>Updating </a:t>
            </a:r>
            <a:r>
              <a:rPr lang="en-US" sz="2400" dirty="0"/>
              <a:t>the schema or data would be a time-consuming and complicated task if all of the data were dependent.</a:t>
            </a:r>
          </a:p>
          <a:p>
            <a:r>
              <a:rPr lang="en-US" sz="2400" dirty="0"/>
              <a:t>To address the problem with updating metadata, it is organized in a tiered structure, so that changing data at one level does not affect data at another.</a:t>
            </a:r>
          </a:p>
        </p:txBody>
      </p:sp>
    </p:spTree>
    <p:extLst>
      <p:ext uri="{BB962C8B-B14F-4D97-AF65-F5344CB8AC3E}">
        <p14:creationId xmlns:p14="http://schemas.microsoft.com/office/powerpoint/2010/main" val="371827220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And hence splitting tables!</a:t>
            </a:r>
            <a:endParaRPr lang="en-US" dirty="0"/>
          </a:p>
        </p:txBody>
      </p:sp>
      <p:sp>
        <p:nvSpPr>
          <p:cNvPr id="6" name="Content Placeholder 5"/>
          <p:cNvSpPr>
            <a:spLocks noGrp="1"/>
          </p:cNvSpPr>
          <p:nvPr>
            <p:ph idx="1"/>
          </p:nvPr>
        </p:nvSpPr>
        <p:spPr/>
        <p:txBody>
          <a:bodyPr/>
          <a:lstStyle/>
          <a:p>
            <a:r>
              <a:rPr lang="en-US" sz="2800" dirty="0" smtClean="0"/>
              <a:t>The single table can be split into 2 (Parent and Child) tables.</a:t>
            </a:r>
          </a:p>
          <a:p>
            <a:r>
              <a:rPr lang="en-US" sz="2800" dirty="0" smtClean="0"/>
              <a:t>Student : {</a:t>
            </a:r>
            <a:r>
              <a:rPr lang="en-US" sz="2800" dirty="0" err="1" smtClean="0"/>
              <a:t>Rollno</a:t>
            </a:r>
            <a:r>
              <a:rPr lang="en-US" sz="2800" dirty="0" smtClean="0"/>
              <a:t>., </a:t>
            </a:r>
            <a:r>
              <a:rPr lang="en-US" sz="2800" dirty="0" err="1" smtClean="0"/>
              <a:t>Student_Name</a:t>
            </a:r>
            <a:r>
              <a:rPr lang="en-US" sz="2800" dirty="0" smtClean="0"/>
              <a:t>, Address} : </a:t>
            </a:r>
            <a:r>
              <a:rPr lang="en-US" sz="2800" dirty="0" err="1" smtClean="0"/>
              <a:t>Rollno</a:t>
            </a:r>
            <a:r>
              <a:rPr lang="en-US" sz="2800" dirty="0" smtClean="0"/>
              <a:t>. Acts as Primary Key</a:t>
            </a:r>
          </a:p>
          <a:p>
            <a:r>
              <a:rPr lang="en-US" sz="2800" dirty="0" err="1" smtClean="0"/>
              <a:t>StudentContact</a:t>
            </a:r>
            <a:r>
              <a:rPr lang="en-US" sz="2800" dirty="0"/>
              <a:t> </a:t>
            </a:r>
            <a:r>
              <a:rPr lang="en-US" sz="2800" dirty="0" smtClean="0"/>
              <a:t>: {</a:t>
            </a:r>
            <a:r>
              <a:rPr lang="en-US" sz="2800" dirty="0" err="1" smtClean="0"/>
              <a:t>RollNo</a:t>
            </a:r>
            <a:r>
              <a:rPr lang="en-US" sz="2800" dirty="0" smtClean="0"/>
              <a:t>., Phone Number} : </a:t>
            </a:r>
            <a:r>
              <a:rPr lang="en-US" sz="2800" b="1" dirty="0" err="1" smtClean="0"/>
              <a:t>Rollno</a:t>
            </a:r>
            <a:r>
              <a:rPr lang="en-US" sz="2800" b="1" dirty="0" smtClean="0"/>
              <a:t>. Acts as a Foreign Key</a:t>
            </a:r>
            <a:endParaRPr lang="en-US" sz="2800" b="1" dirty="0"/>
          </a:p>
        </p:txBody>
      </p:sp>
      <p:graphicFrame>
        <p:nvGraphicFramePr>
          <p:cNvPr id="7" name="Table 6"/>
          <p:cNvGraphicFramePr>
            <a:graphicFrameLocks noGrp="1"/>
          </p:cNvGraphicFramePr>
          <p:nvPr>
            <p:extLst>
              <p:ext uri="{D42A27DB-BD31-4B8C-83A1-F6EECF244321}">
                <p14:modId xmlns:p14="http://schemas.microsoft.com/office/powerpoint/2010/main" val="1503331121"/>
              </p:ext>
            </p:extLst>
          </p:nvPr>
        </p:nvGraphicFramePr>
        <p:xfrm>
          <a:off x="2017714" y="4745566"/>
          <a:ext cx="3025775" cy="1753976"/>
        </p:xfrm>
        <a:graphic>
          <a:graphicData uri="http://schemas.openxmlformats.org/drawingml/2006/table">
            <a:tbl>
              <a:tblPr firstRow="1" bandRow="1">
                <a:tableStyleId>{5940675A-B579-460E-94D1-54222C63F5DA}</a:tableStyleId>
              </a:tblPr>
              <a:tblGrid>
                <a:gridCol w="1021051"/>
                <a:gridCol w="1021051"/>
                <a:gridCol w="983673"/>
              </a:tblGrid>
              <a:tr h="1012296">
                <a:tc>
                  <a:txBody>
                    <a:bodyPr/>
                    <a:lstStyle/>
                    <a:p>
                      <a:r>
                        <a:rPr lang="en-US" b="1" dirty="0" err="1" smtClean="0"/>
                        <a:t>RollNo</a:t>
                      </a:r>
                      <a:endParaRPr lang="en-US" b="1" dirty="0"/>
                    </a:p>
                  </a:txBody>
                  <a:tcPr/>
                </a:tc>
                <a:tc>
                  <a:txBody>
                    <a:bodyPr/>
                    <a:lstStyle/>
                    <a:p>
                      <a:r>
                        <a:rPr lang="en-US" dirty="0" smtClean="0"/>
                        <a:t>Student Name</a:t>
                      </a:r>
                      <a:endParaRPr lang="en-US" dirty="0"/>
                    </a:p>
                  </a:txBody>
                  <a:tcPr/>
                </a:tc>
                <a:tc>
                  <a:txBody>
                    <a:bodyPr/>
                    <a:lstStyle/>
                    <a:p>
                      <a:r>
                        <a:rPr lang="en-US" dirty="0" smtClean="0"/>
                        <a:t>Address</a:t>
                      </a:r>
                      <a:endParaRPr lang="en-US" dirty="0"/>
                    </a:p>
                  </a:txBody>
                  <a:tcPr/>
                </a:tc>
              </a:tr>
              <a:tr h="370840">
                <a:tc>
                  <a:txBody>
                    <a:bodyPr/>
                    <a:lstStyle/>
                    <a:p>
                      <a:endParaRPr lang="en-US" dirty="0"/>
                    </a:p>
                  </a:txBody>
                  <a:tcPr/>
                </a:tc>
                <a:tc>
                  <a:txBody>
                    <a:bodyPr/>
                    <a:lstStyle/>
                    <a:p>
                      <a:endParaRPr lang="en-US"/>
                    </a:p>
                  </a:txBody>
                  <a:tcPr/>
                </a:tc>
                <a:tc>
                  <a:txBody>
                    <a:bodyPr/>
                    <a:lstStyle/>
                    <a:p>
                      <a:endParaRPr lang="en-US" dirty="0"/>
                    </a:p>
                  </a:txBody>
                  <a:tcPr/>
                </a:tc>
              </a:tr>
              <a:tr h="370840">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49921991"/>
              </p:ext>
            </p:extLst>
          </p:nvPr>
        </p:nvGraphicFramePr>
        <p:xfrm>
          <a:off x="7870827" y="4740805"/>
          <a:ext cx="2042102" cy="1753976"/>
        </p:xfrm>
        <a:graphic>
          <a:graphicData uri="http://schemas.openxmlformats.org/drawingml/2006/table">
            <a:tbl>
              <a:tblPr firstRow="1" bandRow="1">
                <a:tableStyleId>{5940675A-B579-460E-94D1-54222C63F5DA}</a:tableStyleId>
              </a:tblPr>
              <a:tblGrid>
                <a:gridCol w="1021051"/>
                <a:gridCol w="1021051"/>
              </a:tblGrid>
              <a:tr h="1012296">
                <a:tc>
                  <a:txBody>
                    <a:bodyPr/>
                    <a:lstStyle/>
                    <a:p>
                      <a:r>
                        <a:rPr lang="en-US" b="1" dirty="0" err="1" smtClean="0"/>
                        <a:t>RollNo</a:t>
                      </a:r>
                      <a:endParaRPr lang="en-US" b="1" dirty="0"/>
                    </a:p>
                  </a:txBody>
                  <a:tcPr/>
                </a:tc>
                <a:tc>
                  <a:txBody>
                    <a:bodyPr/>
                    <a:lstStyle/>
                    <a:p>
                      <a:r>
                        <a:rPr lang="en-US" dirty="0" smtClean="0"/>
                        <a:t>Phone</a:t>
                      </a:r>
                      <a:r>
                        <a:rPr lang="en-US" baseline="0" dirty="0" smtClean="0"/>
                        <a:t> Number</a:t>
                      </a:r>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dirty="0"/>
                    </a:p>
                  </a:txBody>
                  <a:tcPr/>
                </a:tc>
              </a:tr>
            </a:tbl>
          </a:graphicData>
        </a:graphic>
      </p:graphicFrame>
      <p:sp>
        <p:nvSpPr>
          <p:cNvPr id="10" name="Rectangle 9"/>
          <p:cNvSpPr/>
          <p:nvPr/>
        </p:nvSpPr>
        <p:spPr>
          <a:xfrm>
            <a:off x="714375" y="4929188"/>
            <a:ext cx="914400" cy="7429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Parent Table</a:t>
            </a:r>
            <a:endParaRPr lang="en-US" dirty="0"/>
          </a:p>
        </p:txBody>
      </p:sp>
      <p:sp>
        <p:nvSpPr>
          <p:cNvPr id="11" name="Rectangle 10"/>
          <p:cNvSpPr/>
          <p:nvPr/>
        </p:nvSpPr>
        <p:spPr>
          <a:xfrm>
            <a:off x="6481763" y="4929188"/>
            <a:ext cx="914400" cy="7429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Child  Table</a:t>
            </a:r>
            <a:endParaRPr lang="en-US" dirty="0"/>
          </a:p>
        </p:txBody>
      </p:sp>
    </p:spTree>
    <p:extLst>
      <p:ext uri="{BB962C8B-B14F-4D97-AF65-F5344CB8AC3E}">
        <p14:creationId xmlns:p14="http://schemas.microsoft.com/office/powerpoint/2010/main" val="100884629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Foreign Key </a:t>
            </a:r>
            <a:endParaRPr lang="en-US" dirty="0"/>
          </a:p>
        </p:txBody>
      </p:sp>
      <p:sp>
        <p:nvSpPr>
          <p:cNvPr id="3" name="Content Placeholder 2"/>
          <p:cNvSpPr>
            <a:spLocks noGrp="1"/>
          </p:cNvSpPr>
          <p:nvPr>
            <p:ph idx="1"/>
          </p:nvPr>
        </p:nvSpPr>
        <p:spPr/>
        <p:txBody>
          <a:bodyPr/>
          <a:lstStyle/>
          <a:p>
            <a:r>
              <a:rPr lang="en-US" dirty="0" smtClean="0"/>
              <a:t>Same shall happen for customers and orders.</a:t>
            </a:r>
          </a:p>
          <a:p>
            <a:r>
              <a:rPr lang="en-US" dirty="0" smtClean="0"/>
              <a:t>A customer shall have placed 15 orders while a customer shall not have any orders been places.</a:t>
            </a:r>
          </a:p>
          <a:p>
            <a:r>
              <a:rPr lang="en-US" dirty="0" smtClean="0"/>
              <a:t>So </a:t>
            </a:r>
            <a:r>
              <a:rPr lang="en-US" b="1" dirty="0" smtClean="0"/>
              <a:t>customer data and order </a:t>
            </a:r>
            <a:r>
              <a:rPr lang="en-US" dirty="0" smtClean="0"/>
              <a:t>related to customer has to separated into different tables.</a:t>
            </a:r>
          </a:p>
          <a:p>
            <a:r>
              <a:rPr lang="en-US" dirty="0" smtClean="0"/>
              <a:t>Always be sure that foreign keys shall have repetition while the same key attribute as a primary key in parent table cannot have repetition!</a:t>
            </a:r>
            <a:endParaRPr lang="en-US" dirty="0"/>
          </a:p>
        </p:txBody>
      </p:sp>
    </p:spTree>
    <p:extLst>
      <p:ext uri="{BB962C8B-B14F-4D97-AF65-F5344CB8AC3E}">
        <p14:creationId xmlns:p14="http://schemas.microsoft.com/office/powerpoint/2010/main" val="290554145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Alternate Key</a:t>
            </a:r>
            <a:endParaRPr lang="en-US" dirty="0"/>
          </a:p>
        </p:txBody>
      </p:sp>
      <p:sp>
        <p:nvSpPr>
          <p:cNvPr id="3" name="Content Placeholder 2"/>
          <p:cNvSpPr>
            <a:spLocks noGrp="1"/>
          </p:cNvSpPr>
          <p:nvPr>
            <p:ph idx="1"/>
          </p:nvPr>
        </p:nvSpPr>
        <p:spPr/>
        <p:txBody>
          <a:bodyPr/>
          <a:lstStyle/>
          <a:p>
            <a:r>
              <a:rPr lang="en-US" dirty="0" smtClean="0"/>
              <a:t>An </a:t>
            </a:r>
            <a:r>
              <a:rPr lang="en-US" dirty="0"/>
              <a:t>alternate key is none other than a candidate key, so the use/role of an alternate key is the </a:t>
            </a:r>
            <a:r>
              <a:rPr lang="en-US" dirty="0" smtClean="0"/>
              <a:t>same</a:t>
            </a:r>
          </a:p>
          <a:p>
            <a:r>
              <a:rPr lang="en-US" dirty="0" smtClean="0"/>
              <a:t>It </a:t>
            </a:r>
            <a:r>
              <a:rPr lang="en-US" dirty="0"/>
              <a:t>means an alternate key is also used to identify those columns in a table that can uniquely identify all the records of the </a:t>
            </a:r>
            <a:r>
              <a:rPr lang="en-US" dirty="0" smtClean="0"/>
              <a:t>table.</a:t>
            </a:r>
          </a:p>
          <a:p>
            <a:r>
              <a:rPr lang="en-US" dirty="0" smtClean="0"/>
              <a:t>E.g..: Student mail id or Employee </a:t>
            </a:r>
            <a:r>
              <a:rPr lang="en-US" dirty="0" err="1" smtClean="0"/>
              <a:t>mail_id</a:t>
            </a:r>
            <a:r>
              <a:rPr lang="en-US" dirty="0" smtClean="0"/>
              <a:t> shall be taken as alternate keys.</a:t>
            </a:r>
          </a:p>
          <a:p>
            <a:r>
              <a:rPr lang="en-US" dirty="0" smtClean="0"/>
              <a:t>Shall be considered as an alternate or secondary option when primary key fails!</a:t>
            </a:r>
          </a:p>
          <a:p>
            <a:endParaRPr lang="en-US" dirty="0" smtClean="0"/>
          </a:p>
        </p:txBody>
      </p:sp>
    </p:spTree>
    <p:extLst>
      <p:ext uri="{BB962C8B-B14F-4D97-AF65-F5344CB8AC3E}">
        <p14:creationId xmlns:p14="http://schemas.microsoft.com/office/powerpoint/2010/main" val="323186047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Alternate Key</a:t>
            </a:r>
          </a:p>
        </p:txBody>
      </p:sp>
      <p:pic>
        <p:nvPicPr>
          <p:cNvPr id="2050" name="Picture 2" descr="Alternate Key in DBMS"/>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861" r="6396" b="5405"/>
          <a:stretch/>
        </p:blipFill>
        <p:spPr bwMode="auto">
          <a:xfrm>
            <a:off x="6529388" y="1985963"/>
            <a:ext cx="5614987" cy="33575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lternate Key in DB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957" y="2188368"/>
            <a:ext cx="5753100" cy="2952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78605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so many keys?!</a:t>
            </a:r>
            <a:endParaRPr lang="en-US" dirty="0"/>
          </a:p>
        </p:txBody>
      </p:sp>
      <p:sp>
        <p:nvSpPr>
          <p:cNvPr id="3" name="Content Placeholder 2"/>
          <p:cNvSpPr>
            <a:spLocks noGrp="1"/>
          </p:cNvSpPr>
          <p:nvPr>
            <p:ph idx="1"/>
          </p:nvPr>
        </p:nvSpPr>
        <p:spPr/>
        <p:txBody>
          <a:bodyPr/>
          <a:lstStyle/>
          <a:p>
            <a:r>
              <a:rPr lang="en-US" dirty="0" smtClean="0"/>
              <a:t>Initially when DB design happens , designers think of all attributes (key attributes) which have a capability to act as primary key of any table</a:t>
            </a:r>
          </a:p>
          <a:p>
            <a:r>
              <a:rPr lang="en-US" dirty="0" smtClean="0"/>
              <a:t>And hence the decision happens by generating a </a:t>
            </a:r>
            <a:r>
              <a:rPr lang="en-US" b="1" dirty="0" smtClean="0"/>
              <a:t>super key </a:t>
            </a:r>
            <a:r>
              <a:rPr lang="en-US" dirty="0" smtClean="0"/>
              <a:t>first and then a candidate key next.</a:t>
            </a:r>
            <a:endParaRPr lang="en-US" dirty="0"/>
          </a:p>
          <a:p>
            <a:r>
              <a:rPr lang="en-US" dirty="0" smtClean="0"/>
              <a:t>Of the generated </a:t>
            </a:r>
            <a:r>
              <a:rPr lang="en-US" b="1" dirty="0"/>
              <a:t>candidate keys</a:t>
            </a:r>
            <a:r>
              <a:rPr lang="en-US" dirty="0"/>
              <a:t>, only one key </a:t>
            </a:r>
            <a:r>
              <a:rPr lang="en-US" dirty="0" smtClean="0"/>
              <a:t>will </a:t>
            </a:r>
            <a:r>
              <a:rPr lang="en-US" dirty="0"/>
              <a:t>selected as the primary key. </a:t>
            </a:r>
          </a:p>
          <a:p>
            <a:r>
              <a:rPr lang="en-US" dirty="0"/>
              <a:t>Thus, the other remaining keys are known as </a:t>
            </a:r>
            <a:r>
              <a:rPr lang="en-US" b="1" dirty="0"/>
              <a:t>Alternate Keys</a:t>
            </a:r>
            <a:r>
              <a:rPr lang="en-US" dirty="0"/>
              <a:t> or </a:t>
            </a:r>
            <a:r>
              <a:rPr lang="en-US" b="1" dirty="0"/>
              <a:t>Secondary Keys</a:t>
            </a:r>
            <a:r>
              <a:rPr lang="en-US" dirty="0"/>
              <a:t>.</a:t>
            </a:r>
          </a:p>
          <a:p>
            <a:endParaRPr lang="en-US" dirty="0"/>
          </a:p>
        </p:txBody>
      </p:sp>
    </p:spTree>
    <p:extLst>
      <p:ext uri="{BB962C8B-B14F-4D97-AF65-F5344CB8AC3E}">
        <p14:creationId xmlns:p14="http://schemas.microsoft.com/office/powerpoint/2010/main" val="3103353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 to relational mapping</a:t>
            </a:r>
            <a:endParaRPr lang="en-US" dirty="0"/>
          </a:p>
        </p:txBody>
      </p:sp>
      <p:sp>
        <p:nvSpPr>
          <p:cNvPr id="3" name="Content Placeholder 2"/>
          <p:cNvSpPr>
            <a:spLocks noGrp="1"/>
          </p:cNvSpPr>
          <p:nvPr>
            <p:ph idx="1"/>
          </p:nvPr>
        </p:nvSpPr>
        <p:spPr/>
        <p:txBody>
          <a:bodyPr/>
          <a:lstStyle/>
          <a:p>
            <a:r>
              <a:rPr lang="en-US" dirty="0" smtClean="0"/>
              <a:t>This </a:t>
            </a:r>
            <a:r>
              <a:rPr lang="en-US" dirty="0"/>
              <a:t>process involves transforming the entities, relationships, and attributes represented in the ER diagram into tables that can be implemented in a relational database management </a:t>
            </a:r>
            <a:r>
              <a:rPr lang="en-US" dirty="0" smtClean="0"/>
              <a:t>system </a:t>
            </a:r>
            <a:r>
              <a:rPr lang="en-US" dirty="0"/>
              <a:t>like PSQL, MySQL, Oracle </a:t>
            </a:r>
            <a:r>
              <a:rPr lang="en-US" dirty="0" err="1"/>
              <a:t>etc</a:t>
            </a:r>
            <a:endParaRPr lang="en-US" dirty="0"/>
          </a:p>
        </p:txBody>
      </p:sp>
    </p:spTree>
    <p:extLst>
      <p:ext uri="{BB962C8B-B14F-4D97-AF65-F5344CB8AC3E}">
        <p14:creationId xmlns:p14="http://schemas.microsoft.com/office/powerpoint/2010/main" val="307549142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 to relational mapping</a:t>
            </a:r>
          </a:p>
        </p:txBody>
      </p:sp>
      <p:sp>
        <p:nvSpPr>
          <p:cNvPr id="3" name="Content Placeholder 2"/>
          <p:cNvSpPr>
            <a:spLocks noGrp="1"/>
          </p:cNvSpPr>
          <p:nvPr>
            <p:ph idx="1"/>
          </p:nvPr>
        </p:nvSpPr>
        <p:spPr/>
        <p:txBody>
          <a:bodyPr/>
          <a:lstStyle/>
          <a:p>
            <a:r>
              <a:rPr lang="en-US" sz="2800" b="1" dirty="0"/>
              <a:t>1. Entities to Tables:</a:t>
            </a:r>
          </a:p>
          <a:p>
            <a:pPr lvl="1"/>
            <a:r>
              <a:rPr lang="en-US" sz="2400" b="1" dirty="0"/>
              <a:t>Rule:</a:t>
            </a:r>
            <a:r>
              <a:rPr lang="en-US" sz="2400" dirty="0"/>
              <a:t> Each entity in the ER diagram becomes a table in the relational model.</a:t>
            </a:r>
          </a:p>
          <a:p>
            <a:pPr lvl="1"/>
            <a:r>
              <a:rPr lang="en-US" sz="2400" b="1" dirty="0"/>
              <a:t>Details:</a:t>
            </a:r>
            <a:r>
              <a:rPr lang="en-US" sz="2400" dirty="0"/>
              <a:t> The attributes of the entity become the columns of the table. The primary key of the entity becomes the primary key of the table.</a:t>
            </a:r>
          </a:p>
          <a:p>
            <a:r>
              <a:rPr lang="en-US" sz="2800" b="1" dirty="0"/>
              <a:t>ER Diagram Entity:</a:t>
            </a:r>
            <a:r>
              <a:rPr lang="en-US" sz="2800" dirty="0"/>
              <a:t> User (</a:t>
            </a:r>
            <a:r>
              <a:rPr lang="en-US" sz="2800" dirty="0" err="1"/>
              <a:t>UserID</a:t>
            </a:r>
            <a:r>
              <a:rPr lang="en-US" sz="2800" dirty="0"/>
              <a:t>, Name, Email)</a:t>
            </a:r>
          </a:p>
          <a:p>
            <a:r>
              <a:rPr lang="en-US" sz="2800" b="1" dirty="0"/>
              <a:t>Relational Model:</a:t>
            </a:r>
            <a:endParaRPr lang="en-US" sz="2800" dirty="0"/>
          </a:p>
          <a:p>
            <a:pPr lvl="1"/>
            <a:r>
              <a:rPr lang="en-US" sz="2400" dirty="0"/>
              <a:t>Table: User</a:t>
            </a:r>
          </a:p>
          <a:p>
            <a:pPr lvl="1"/>
            <a:r>
              <a:rPr lang="en-US" sz="2400" dirty="0"/>
              <a:t>Columns: </a:t>
            </a:r>
            <a:r>
              <a:rPr lang="en-US" sz="2400" dirty="0" err="1"/>
              <a:t>UserID</a:t>
            </a:r>
            <a:r>
              <a:rPr lang="en-US" sz="2400" dirty="0"/>
              <a:t> (PK), Name, Email</a:t>
            </a:r>
          </a:p>
          <a:p>
            <a:endParaRPr lang="en-US" sz="2800" dirty="0"/>
          </a:p>
        </p:txBody>
      </p:sp>
    </p:spTree>
    <p:extLst>
      <p:ext uri="{BB962C8B-B14F-4D97-AF65-F5344CB8AC3E}">
        <p14:creationId xmlns:p14="http://schemas.microsoft.com/office/powerpoint/2010/main" val="324223635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 to relational mapping</a:t>
            </a:r>
          </a:p>
        </p:txBody>
      </p:sp>
      <p:sp>
        <p:nvSpPr>
          <p:cNvPr id="3" name="Content Placeholder 2"/>
          <p:cNvSpPr>
            <a:spLocks noGrp="1"/>
          </p:cNvSpPr>
          <p:nvPr>
            <p:ph idx="1"/>
          </p:nvPr>
        </p:nvSpPr>
        <p:spPr/>
        <p:txBody>
          <a:bodyPr/>
          <a:lstStyle/>
          <a:p>
            <a:r>
              <a:rPr lang="en-US" b="1" dirty="0"/>
              <a:t>2. Primary Keys:</a:t>
            </a:r>
          </a:p>
          <a:p>
            <a:pPr lvl="1"/>
            <a:r>
              <a:rPr lang="en-US" b="1" dirty="0"/>
              <a:t>Rule:</a:t>
            </a:r>
            <a:r>
              <a:rPr lang="en-US" dirty="0"/>
              <a:t> Every entity in the ER diagram must have a primary key, and this primary key will be carried over to the relational table.</a:t>
            </a:r>
          </a:p>
          <a:p>
            <a:pPr lvl="1"/>
            <a:r>
              <a:rPr lang="en-US" b="1" dirty="0"/>
              <a:t>Details:</a:t>
            </a:r>
            <a:r>
              <a:rPr lang="en-US" dirty="0"/>
              <a:t> The primary key uniquely identifies each record in the table.</a:t>
            </a:r>
          </a:p>
          <a:p>
            <a:r>
              <a:rPr lang="en-US" b="1" dirty="0"/>
              <a:t>Entity:</a:t>
            </a:r>
            <a:r>
              <a:rPr lang="en-US" dirty="0"/>
              <a:t> Product (</a:t>
            </a:r>
            <a:r>
              <a:rPr lang="en-US" dirty="0" err="1"/>
              <a:t>ProductID</a:t>
            </a:r>
            <a:r>
              <a:rPr lang="en-US" dirty="0"/>
              <a:t>, Name, Price)</a:t>
            </a:r>
          </a:p>
          <a:p>
            <a:r>
              <a:rPr lang="en-US" b="1" dirty="0"/>
              <a:t>Relational Model:</a:t>
            </a:r>
            <a:endParaRPr lang="en-US" dirty="0"/>
          </a:p>
          <a:p>
            <a:pPr lvl="1"/>
            <a:r>
              <a:rPr lang="en-US" dirty="0"/>
              <a:t>Table: Product</a:t>
            </a:r>
          </a:p>
          <a:p>
            <a:pPr lvl="1"/>
            <a:r>
              <a:rPr lang="en-US" dirty="0"/>
              <a:t>Columns: </a:t>
            </a:r>
            <a:r>
              <a:rPr lang="en-US" dirty="0" err="1"/>
              <a:t>ProductID</a:t>
            </a:r>
            <a:r>
              <a:rPr lang="en-US" dirty="0"/>
              <a:t> (PK), Name, Price</a:t>
            </a:r>
          </a:p>
          <a:p>
            <a:endParaRPr lang="en-US" dirty="0"/>
          </a:p>
        </p:txBody>
      </p:sp>
    </p:spTree>
    <p:extLst>
      <p:ext uri="{BB962C8B-B14F-4D97-AF65-F5344CB8AC3E}">
        <p14:creationId xmlns:p14="http://schemas.microsoft.com/office/powerpoint/2010/main" val="76053323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 to relational mapping</a:t>
            </a:r>
          </a:p>
        </p:txBody>
      </p:sp>
      <p:sp>
        <p:nvSpPr>
          <p:cNvPr id="3" name="Content Placeholder 2"/>
          <p:cNvSpPr>
            <a:spLocks noGrp="1"/>
          </p:cNvSpPr>
          <p:nvPr>
            <p:ph idx="1"/>
          </p:nvPr>
        </p:nvSpPr>
        <p:spPr/>
        <p:txBody>
          <a:bodyPr/>
          <a:lstStyle/>
          <a:p>
            <a:r>
              <a:rPr lang="en-US" b="1" dirty="0"/>
              <a:t>3. Composite Attributes:</a:t>
            </a:r>
          </a:p>
          <a:p>
            <a:pPr lvl="1"/>
            <a:r>
              <a:rPr lang="en-US" b="1" dirty="0"/>
              <a:t>Rule:</a:t>
            </a:r>
            <a:r>
              <a:rPr lang="en-US" dirty="0"/>
              <a:t> Composite attributes are flattened out.</a:t>
            </a:r>
          </a:p>
          <a:p>
            <a:pPr lvl="1"/>
            <a:r>
              <a:rPr lang="en-US" b="1" dirty="0"/>
              <a:t>Details:</a:t>
            </a:r>
            <a:r>
              <a:rPr lang="en-US" dirty="0"/>
              <a:t> Instead of having a hierarchical structure, each attribute that is part of the composite attribute becomes its own column in the table.</a:t>
            </a:r>
          </a:p>
          <a:p>
            <a:r>
              <a:rPr lang="en-US" b="1" dirty="0"/>
              <a:t>ER Diagram Entity:</a:t>
            </a:r>
            <a:r>
              <a:rPr lang="en-US" dirty="0"/>
              <a:t> Address (Street, City, State, Country)</a:t>
            </a:r>
          </a:p>
          <a:p>
            <a:r>
              <a:rPr lang="en-US" b="1" dirty="0"/>
              <a:t>Relational Model:</a:t>
            </a:r>
            <a:endParaRPr lang="en-US" dirty="0"/>
          </a:p>
          <a:p>
            <a:pPr lvl="1"/>
            <a:r>
              <a:rPr lang="en-US" dirty="0" smtClean="0"/>
              <a:t>Table : User</a:t>
            </a:r>
          </a:p>
          <a:p>
            <a:pPr lvl="1"/>
            <a:r>
              <a:rPr lang="en-US" dirty="0" smtClean="0"/>
              <a:t>Columns: </a:t>
            </a:r>
            <a:r>
              <a:rPr lang="en-US" dirty="0" err="1"/>
              <a:t>UserID</a:t>
            </a:r>
            <a:r>
              <a:rPr lang="en-US" dirty="0"/>
              <a:t>, Name, Email, Street, City, State, Country</a:t>
            </a:r>
          </a:p>
          <a:p>
            <a:endParaRPr lang="en-US" dirty="0"/>
          </a:p>
        </p:txBody>
      </p:sp>
    </p:spTree>
    <p:extLst>
      <p:ext uri="{BB962C8B-B14F-4D97-AF65-F5344CB8AC3E}">
        <p14:creationId xmlns:p14="http://schemas.microsoft.com/office/powerpoint/2010/main" val="282378097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 to relational mapping</a:t>
            </a:r>
          </a:p>
        </p:txBody>
      </p:sp>
      <p:sp>
        <p:nvSpPr>
          <p:cNvPr id="3" name="Content Placeholder 2"/>
          <p:cNvSpPr>
            <a:spLocks noGrp="1"/>
          </p:cNvSpPr>
          <p:nvPr>
            <p:ph idx="1"/>
          </p:nvPr>
        </p:nvSpPr>
        <p:spPr/>
        <p:txBody>
          <a:bodyPr/>
          <a:lstStyle/>
          <a:p>
            <a:r>
              <a:rPr lang="en-US" sz="2800" b="1" dirty="0"/>
              <a:t>4. Multi-valued Attributes:</a:t>
            </a:r>
          </a:p>
          <a:p>
            <a:pPr lvl="1"/>
            <a:r>
              <a:rPr lang="en-US" sz="2400" b="1" dirty="0"/>
              <a:t>Rule:</a:t>
            </a:r>
            <a:r>
              <a:rPr lang="en-US" sz="2400" dirty="0"/>
              <a:t> Create a separate table for each multi-valued attribute.</a:t>
            </a:r>
          </a:p>
          <a:p>
            <a:pPr lvl="1"/>
            <a:r>
              <a:rPr lang="en-US" sz="2400" b="1" dirty="0"/>
              <a:t>Details:</a:t>
            </a:r>
            <a:r>
              <a:rPr lang="en-US" sz="2400" dirty="0"/>
              <a:t> This new table will include a column for the attribute values and a column to serve as a foreign key linking back to the original </a:t>
            </a:r>
            <a:r>
              <a:rPr lang="en-US" sz="2400" dirty="0" smtClean="0"/>
              <a:t>table.</a:t>
            </a:r>
          </a:p>
          <a:p>
            <a:r>
              <a:rPr lang="en-US" sz="2800" b="1" dirty="0" smtClean="0"/>
              <a:t>ER Diagram Entity:</a:t>
            </a:r>
            <a:r>
              <a:rPr lang="en-US" sz="2800" dirty="0" smtClean="0"/>
              <a:t> Student (</a:t>
            </a:r>
            <a:r>
              <a:rPr lang="en-US" sz="2800" dirty="0" err="1" smtClean="0"/>
              <a:t>StudentID</a:t>
            </a:r>
            <a:r>
              <a:rPr lang="en-US" sz="2800" dirty="0" smtClean="0"/>
              <a:t>, Name, </a:t>
            </a:r>
            <a:r>
              <a:rPr lang="en-US" sz="2800" dirty="0" err="1" smtClean="0"/>
              <a:t>Phoneno</a:t>
            </a:r>
            <a:r>
              <a:rPr lang="en-US" sz="2800" dirty="0" smtClean="0"/>
              <a:t>.)</a:t>
            </a:r>
          </a:p>
          <a:p>
            <a:r>
              <a:rPr lang="en-US" sz="2800" b="1" dirty="0" smtClean="0"/>
              <a:t>Relational </a:t>
            </a:r>
            <a:r>
              <a:rPr lang="en-US" sz="2800" b="1" dirty="0"/>
              <a:t>Model:</a:t>
            </a:r>
            <a:endParaRPr lang="en-US" sz="2800" dirty="0"/>
          </a:p>
          <a:p>
            <a:pPr lvl="1"/>
            <a:r>
              <a:rPr lang="en-US" sz="2400" dirty="0"/>
              <a:t>Table 1: </a:t>
            </a:r>
            <a:r>
              <a:rPr lang="en-US" sz="2400" dirty="0" smtClean="0"/>
              <a:t>Student</a:t>
            </a:r>
          </a:p>
          <a:p>
            <a:pPr lvl="2"/>
            <a:r>
              <a:rPr lang="en-US" dirty="0" smtClean="0"/>
              <a:t>Columns</a:t>
            </a:r>
            <a:r>
              <a:rPr lang="en-US" dirty="0"/>
              <a:t>: </a:t>
            </a:r>
            <a:r>
              <a:rPr lang="en-US" dirty="0" err="1"/>
              <a:t>StudentID</a:t>
            </a:r>
            <a:r>
              <a:rPr lang="en-US" dirty="0"/>
              <a:t> (PK), Name</a:t>
            </a:r>
          </a:p>
          <a:p>
            <a:pPr lvl="1"/>
            <a:r>
              <a:rPr lang="en-US" sz="2400" dirty="0"/>
              <a:t>Table 2: Email</a:t>
            </a:r>
          </a:p>
          <a:p>
            <a:pPr lvl="2"/>
            <a:r>
              <a:rPr lang="en-US" dirty="0"/>
              <a:t>Columns: </a:t>
            </a:r>
            <a:r>
              <a:rPr lang="en-US" dirty="0" err="1"/>
              <a:t>StudentID</a:t>
            </a:r>
            <a:r>
              <a:rPr lang="en-US" dirty="0"/>
              <a:t> (FK), </a:t>
            </a:r>
            <a:r>
              <a:rPr lang="en-US" dirty="0" err="1" smtClean="0"/>
              <a:t>phoneno</a:t>
            </a:r>
            <a:r>
              <a:rPr lang="en-US" dirty="0" smtClean="0"/>
              <a:t>.</a:t>
            </a:r>
            <a:endParaRPr lang="en-US" dirty="0"/>
          </a:p>
          <a:p>
            <a:endParaRPr lang="en-US" sz="2800" dirty="0"/>
          </a:p>
        </p:txBody>
      </p:sp>
    </p:spTree>
    <p:extLst>
      <p:ext uri="{BB962C8B-B14F-4D97-AF65-F5344CB8AC3E}">
        <p14:creationId xmlns:p14="http://schemas.microsoft.com/office/powerpoint/2010/main" val="14972485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Meta data? [ so called data about data]</a:t>
            </a:r>
            <a:endParaRPr lang="en-US" dirty="0"/>
          </a:p>
        </p:txBody>
      </p:sp>
      <p:sp>
        <p:nvSpPr>
          <p:cNvPr id="3" name="Content Placeholder 2"/>
          <p:cNvSpPr>
            <a:spLocks noGrp="1"/>
          </p:cNvSpPr>
          <p:nvPr>
            <p:ph idx="1"/>
          </p:nvPr>
        </p:nvSpPr>
        <p:spPr/>
        <p:txBody>
          <a:bodyPr/>
          <a:lstStyle/>
          <a:p>
            <a:r>
              <a:rPr lang="en-US" dirty="0"/>
              <a:t>I</a:t>
            </a:r>
            <a:r>
              <a:rPr lang="en-US" dirty="0" smtClean="0"/>
              <a:t>nformation </a:t>
            </a:r>
            <a:r>
              <a:rPr lang="en-US" dirty="0"/>
              <a:t>that describes and explains </a:t>
            </a:r>
            <a:r>
              <a:rPr lang="en-US" dirty="0" smtClean="0"/>
              <a:t>data is meta data.</a:t>
            </a:r>
          </a:p>
          <a:p>
            <a:r>
              <a:rPr lang="en-US" dirty="0" smtClean="0"/>
              <a:t> </a:t>
            </a:r>
            <a:r>
              <a:rPr lang="en-US" dirty="0"/>
              <a:t>It provides context with details such as the source, type, owner, and relationships to other data </a:t>
            </a:r>
            <a:r>
              <a:rPr lang="en-US" dirty="0" smtClean="0"/>
              <a:t>sets etc.,</a:t>
            </a:r>
          </a:p>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1280" t="12028" r="14024" b="15235"/>
          <a:stretch/>
        </p:blipFill>
        <p:spPr>
          <a:xfrm>
            <a:off x="464457" y="4037250"/>
            <a:ext cx="4114800" cy="21329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450" y="3714750"/>
            <a:ext cx="7129463" cy="2928938"/>
          </a:xfrm>
          <a:prstGeom prst="rect">
            <a:avLst/>
          </a:prstGeom>
        </p:spPr>
      </p:pic>
    </p:spTree>
    <p:extLst>
      <p:ext uri="{BB962C8B-B14F-4D97-AF65-F5344CB8AC3E}">
        <p14:creationId xmlns:p14="http://schemas.microsoft.com/office/powerpoint/2010/main" val="157206821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 to relational mapping</a:t>
            </a:r>
          </a:p>
        </p:txBody>
      </p:sp>
      <p:sp>
        <p:nvSpPr>
          <p:cNvPr id="3" name="Content Placeholder 2"/>
          <p:cNvSpPr>
            <a:spLocks noGrp="1"/>
          </p:cNvSpPr>
          <p:nvPr>
            <p:ph idx="1"/>
          </p:nvPr>
        </p:nvSpPr>
        <p:spPr/>
        <p:txBody>
          <a:bodyPr/>
          <a:lstStyle/>
          <a:p>
            <a:r>
              <a:rPr lang="en-US" sz="2800" b="1" dirty="0"/>
              <a:t>5. Weak Entities:</a:t>
            </a:r>
          </a:p>
          <a:p>
            <a:pPr lvl="1"/>
            <a:r>
              <a:rPr lang="en-US" sz="2400" b="1" dirty="0"/>
              <a:t>Rule:</a:t>
            </a:r>
            <a:r>
              <a:rPr lang="en-US" sz="2400" dirty="0"/>
              <a:t> Weak entities become their own tables.</a:t>
            </a:r>
          </a:p>
          <a:p>
            <a:pPr lvl="1"/>
            <a:r>
              <a:rPr lang="en-US" sz="2400" b="1" dirty="0"/>
              <a:t>Details:</a:t>
            </a:r>
            <a:r>
              <a:rPr lang="en-US" sz="2400" dirty="0"/>
              <a:t> The primary key of the weak entity table is a combination of its own partial key and the primary key of the owning entity. This combined key serves as the primary key of the weak entity table.</a:t>
            </a:r>
          </a:p>
          <a:p>
            <a:r>
              <a:rPr lang="en-US" sz="2400" b="1" dirty="0"/>
              <a:t>ER Diagram Entity:</a:t>
            </a:r>
            <a:r>
              <a:rPr lang="en-US" sz="2400" dirty="0"/>
              <a:t> Student (</a:t>
            </a:r>
            <a:r>
              <a:rPr lang="en-US" sz="2400" dirty="0" err="1"/>
              <a:t>StudentID</a:t>
            </a:r>
            <a:r>
              <a:rPr lang="en-US" sz="2400" dirty="0"/>
              <a:t>, </a:t>
            </a:r>
            <a:r>
              <a:rPr lang="en-US" sz="2400" dirty="0" smtClean="0"/>
              <a:t>Name), Parents(</a:t>
            </a:r>
            <a:r>
              <a:rPr lang="en-US" sz="2400" dirty="0" err="1" smtClean="0"/>
              <a:t>Name,Contact</a:t>
            </a:r>
            <a:r>
              <a:rPr lang="en-US" sz="2400" dirty="0" smtClean="0"/>
              <a:t>)</a:t>
            </a:r>
            <a:endParaRPr lang="en-US" sz="2400" dirty="0"/>
          </a:p>
          <a:p>
            <a:r>
              <a:rPr lang="en-US" sz="2400" b="1" dirty="0"/>
              <a:t>Relational Model:</a:t>
            </a:r>
            <a:endParaRPr lang="en-US" sz="2400" dirty="0"/>
          </a:p>
          <a:p>
            <a:pPr lvl="1"/>
            <a:r>
              <a:rPr lang="en-US" sz="2000" dirty="0"/>
              <a:t>Table 1: Student</a:t>
            </a:r>
          </a:p>
          <a:p>
            <a:pPr lvl="2"/>
            <a:r>
              <a:rPr lang="en-US" sz="1800" dirty="0"/>
              <a:t>Columns: </a:t>
            </a:r>
            <a:r>
              <a:rPr lang="en-US" sz="1800" dirty="0" err="1"/>
              <a:t>StudentID</a:t>
            </a:r>
            <a:r>
              <a:rPr lang="en-US" sz="1800" dirty="0"/>
              <a:t> (PK), Name</a:t>
            </a:r>
          </a:p>
          <a:p>
            <a:pPr lvl="1"/>
            <a:r>
              <a:rPr lang="en-US" sz="2000" dirty="0"/>
              <a:t>Table 2: </a:t>
            </a:r>
            <a:r>
              <a:rPr lang="en-US" sz="2000" dirty="0" err="1" smtClean="0"/>
              <a:t>Student_Parent</a:t>
            </a:r>
            <a:endParaRPr lang="en-US" sz="2000" dirty="0"/>
          </a:p>
          <a:p>
            <a:pPr lvl="2"/>
            <a:r>
              <a:rPr lang="en-US" sz="1800" dirty="0"/>
              <a:t>Columns: </a:t>
            </a:r>
            <a:r>
              <a:rPr lang="en-US" sz="1800" dirty="0" err="1"/>
              <a:t>StudentID</a:t>
            </a:r>
            <a:r>
              <a:rPr lang="en-US" sz="1800" dirty="0"/>
              <a:t> (FK), </a:t>
            </a:r>
            <a:r>
              <a:rPr lang="en-US" sz="1800" dirty="0" err="1" smtClean="0"/>
              <a:t>Parents_Name</a:t>
            </a:r>
            <a:r>
              <a:rPr lang="en-US" sz="1800" dirty="0" smtClean="0"/>
              <a:t>, Contact</a:t>
            </a:r>
          </a:p>
          <a:p>
            <a:pPr lvl="2"/>
            <a:r>
              <a:rPr lang="en-US" sz="1800" dirty="0"/>
              <a:t>Primary Key (PK): </a:t>
            </a:r>
            <a:r>
              <a:rPr lang="en-US" sz="1800" dirty="0" smtClean="0"/>
              <a:t>(</a:t>
            </a:r>
            <a:r>
              <a:rPr lang="en-US" sz="1800" dirty="0" err="1" smtClean="0"/>
              <a:t>StudentID,Parents_Name</a:t>
            </a:r>
            <a:r>
              <a:rPr lang="en-US" sz="1800" dirty="0" smtClean="0"/>
              <a:t>)</a:t>
            </a:r>
            <a:endParaRPr lang="en-US" sz="1800" dirty="0"/>
          </a:p>
          <a:p>
            <a:endParaRPr lang="en-US" sz="2800" dirty="0"/>
          </a:p>
        </p:txBody>
      </p:sp>
    </p:spTree>
    <p:extLst>
      <p:ext uri="{BB962C8B-B14F-4D97-AF65-F5344CB8AC3E}">
        <p14:creationId xmlns:p14="http://schemas.microsoft.com/office/powerpoint/2010/main" val="334983173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 to relational mapping</a:t>
            </a:r>
          </a:p>
        </p:txBody>
      </p:sp>
      <p:sp>
        <p:nvSpPr>
          <p:cNvPr id="3" name="Content Placeholder 2"/>
          <p:cNvSpPr>
            <a:spLocks noGrp="1"/>
          </p:cNvSpPr>
          <p:nvPr>
            <p:ph idx="1"/>
          </p:nvPr>
        </p:nvSpPr>
        <p:spPr/>
        <p:txBody>
          <a:bodyPr/>
          <a:lstStyle/>
          <a:p>
            <a:r>
              <a:rPr lang="en-US" sz="2400" b="1" dirty="0"/>
              <a:t>6. Relationships:</a:t>
            </a:r>
          </a:p>
          <a:p>
            <a:r>
              <a:rPr lang="en-US" sz="2400" b="1" dirty="0"/>
              <a:t>One-to-One (1:1):</a:t>
            </a:r>
            <a:r>
              <a:rPr lang="en-US" sz="2400" dirty="0"/>
              <a:t> Represent as a foreign key in one of the tables. The side to hold the foreign key can be decided based on the business rules or constraints.</a:t>
            </a:r>
          </a:p>
          <a:p>
            <a:r>
              <a:rPr lang="en-US" sz="2400" b="1" dirty="0"/>
              <a:t>One-to-Many (1:N):</a:t>
            </a:r>
            <a:r>
              <a:rPr lang="en-US" sz="2400" dirty="0"/>
              <a:t> Represent by adding a foreign key to the table on the "many" side of the relationship, linking back to the "one" side.</a:t>
            </a:r>
          </a:p>
          <a:p>
            <a:r>
              <a:rPr lang="en-US" sz="2400" b="1" dirty="0"/>
              <a:t>Many-to-Many (M:N):</a:t>
            </a:r>
            <a:r>
              <a:rPr lang="en-US" sz="2400" dirty="0"/>
              <a:t> Create a new table to represent the relationship. This table should include foreign keys that reference the primary keys of the two entities involved in the relationship. The primary key of this new table could be a composite of these foreign keys.</a:t>
            </a:r>
          </a:p>
          <a:p>
            <a:endParaRPr lang="en-US" sz="2400" dirty="0"/>
          </a:p>
        </p:txBody>
      </p:sp>
    </p:spTree>
    <p:extLst>
      <p:ext uri="{BB962C8B-B14F-4D97-AF65-F5344CB8AC3E}">
        <p14:creationId xmlns:p14="http://schemas.microsoft.com/office/powerpoint/2010/main" val="298748690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 to relational mapping</a:t>
            </a:r>
          </a:p>
        </p:txBody>
      </p:sp>
      <p:sp>
        <p:nvSpPr>
          <p:cNvPr id="3" name="Content Placeholder 2"/>
          <p:cNvSpPr>
            <a:spLocks noGrp="1"/>
          </p:cNvSpPr>
          <p:nvPr>
            <p:ph idx="1"/>
          </p:nvPr>
        </p:nvSpPr>
        <p:spPr/>
        <p:txBody>
          <a:bodyPr/>
          <a:lstStyle/>
          <a:p>
            <a:r>
              <a:rPr lang="en-US" sz="2800" b="1" dirty="0"/>
              <a:t>One-to-One (1:1) Relationship:</a:t>
            </a:r>
            <a:endParaRPr lang="en-US" sz="2800" dirty="0"/>
          </a:p>
          <a:p>
            <a:r>
              <a:rPr lang="en-US" sz="2800" b="1" dirty="0"/>
              <a:t>ER Diagram Relationship:</a:t>
            </a:r>
            <a:r>
              <a:rPr lang="en-US" sz="2800" dirty="0"/>
              <a:t> User has one Passport (User: </a:t>
            </a:r>
            <a:r>
              <a:rPr lang="en-US" sz="2800" dirty="0" err="1"/>
              <a:t>UserID</a:t>
            </a:r>
            <a:r>
              <a:rPr lang="en-US" sz="2800" dirty="0"/>
              <a:t>, Passport: </a:t>
            </a:r>
            <a:r>
              <a:rPr lang="en-US" sz="2800" dirty="0" err="1"/>
              <a:t>PassportID</a:t>
            </a:r>
            <a:r>
              <a:rPr lang="en-US" sz="2800" dirty="0"/>
              <a:t>)</a:t>
            </a:r>
          </a:p>
          <a:p>
            <a:r>
              <a:rPr lang="en-US" sz="2800" b="1" dirty="0"/>
              <a:t>Relational Model:</a:t>
            </a:r>
            <a:endParaRPr lang="en-US" sz="2800" dirty="0"/>
          </a:p>
          <a:p>
            <a:pPr lvl="1"/>
            <a:r>
              <a:rPr lang="en-US" sz="2400" dirty="0"/>
              <a:t>Table: User</a:t>
            </a:r>
          </a:p>
          <a:p>
            <a:pPr lvl="2"/>
            <a:r>
              <a:rPr lang="en-US" sz="2000" dirty="0"/>
              <a:t>Columns: </a:t>
            </a:r>
            <a:r>
              <a:rPr lang="en-US" sz="2000" dirty="0" err="1"/>
              <a:t>UserID</a:t>
            </a:r>
            <a:r>
              <a:rPr lang="en-US" sz="2000" dirty="0"/>
              <a:t> (PK), </a:t>
            </a:r>
            <a:r>
              <a:rPr lang="en-US" sz="2000" dirty="0" err="1"/>
              <a:t>PassportID</a:t>
            </a:r>
            <a:r>
              <a:rPr lang="en-US" sz="2000" dirty="0"/>
              <a:t> (FK)</a:t>
            </a:r>
          </a:p>
          <a:p>
            <a:pPr lvl="1"/>
            <a:r>
              <a:rPr lang="en-US" sz="2400" dirty="0"/>
              <a:t>Table: Passport</a:t>
            </a:r>
          </a:p>
          <a:p>
            <a:pPr lvl="2"/>
            <a:r>
              <a:rPr lang="en-US" sz="2000" dirty="0"/>
              <a:t>Columns: </a:t>
            </a:r>
            <a:r>
              <a:rPr lang="en-US" sz="2000" dirty="0" err="1"/>
              <a:t>PassportID</a:t>
            </a:r>
            <a:r>
              <a:rPr lang="en-US" sz="2000" dirty="0"/>
              <a:t> (PK)</a:t>
            </a:r>
          </a:p>
          <a:p>
            <a:endParaRPr lang="en-US" sz="2800" dirty="0"/>
          </a:p>
        </p:txBody>
      </p:sp>
    </p:spTree>
    <p:extLst>
      <p:ext uri="{BB962C8B-B14F-4D97-AF65-F5344CB8AC3E}">
        <p14:creationId xmlns:p14="http://schemas.microsoft.com/office/powerpoint/2010/main" val="169430421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 to relational mapping</a:t>
            </a:r>
          </a:p>
        </p:txBody>
      </p:sp>
      <p:sp>
        <p:nvSpPr>
          <p:cNvPr id="3" name="Content Placeholder 2"/>
          <p:cNvSpPr>
            <a:spLocks noGrp="1"/>
          </p:cNvSpPr>
          <p:nvPr>
            <p:ph idx="1"/>
          </p:nvPr>
        </p:nvSpPr>
        <p:spPr/>
        <p:txBody>
          <a:bodyPr/>
          <a:lstStyle/>
          <a:p>
            <a:r>
              <a:rPr lang="en-US" b="1" dirty="0"/>
              <a:t>One-to-Many (1:N) Relationship:</a:t>
            </a:r>
            <a:endParaRPr lang="en-US" dirty="0"/>
          </a:p>
          <a:p>
            <a:r>
              <a:rPr lang="en-US" b="1" dirty="0"/>
              <a:t>ER Diagram Relationship:</a:t>
            </a:r>
            <a:r>
              <a:rPr lang="en-US" dirty="0"/>
              <a:t> A Department has many Employees</a:t>
            </a:r>
          </a:p>
          <a:p>
            <a:r>
              <a:rPr lang="en-US" b="1" dirty="0"/>
              <a:t>Relational Model:</a:t>
            </a:r>
            <a:endParaRPr lang="en-US" dirty="0"/>
          </a:p>
          <a:p>
            <a:pPr lvl="1"/>
            <a:r>
              <a:rPr lang="en-US" dirty="0"/>
              <a:t>Table: Department</a:t>
            </a:r>
          </a:p>
          <a:p>
            <a:pPr lvl="2"/>
            <a:r>
              <a:rPr lang="en-US" dirty="0"/>
              <a:t>Columns: </a:t>
            </a:r>
            <a:r>
              <a:rPr lang="en-US" dirty="0" err="1"/>
              <a:t>DepartmentID</a:t>
            </a:r>
            <a:r>
              <a:rPr lang="en-US" dirty="0"/>
              <a:t> (PK)</a:t>
            </a:r>
          </a:p>
          <a:p>
            <a:pPr lvl="1"/>
            <a:r>
              <a:rPr lang="en-US" dirty="0"/>
              <a:t>Table: Employee</a:t>
            </a:r>
          </a:p>
          <a:p>
            <a:pPr lvl="2"/>
            <a:r>
              <a:rPr lang="en-US" dirty="0"/>
              <a:t>Columns: </a:t>
            </a:r>
            <a:r>
              <a:rPr lang="en-US" dirty="0" err="1"/>
              <a:t>EmployeeID</a:t>
            </a:r>
            <a:r>
              <a:rPr lang="en-US" dirty="0"/>
              <a:t> (PK), </a:t>
            </a:r>
            <a:r>
              <a:rPr lang="en-US" dirty="0" err="1"/>
              <a:t>DepartmentID</a:t>
            </a:r>
            <a:r>
              <a:rPr lang="en-US" dirty="0"/>
              <a:t> (FK)</a:t>
            </a:r>
          </a:p>
          <a:p>
            <a:endParaRPr lang="en-US" dirty="0"/>
          </a:p>
        </p:txBody>
      </p:sp>
    </p:spTree>
    <p:extLst>
      <p:ext uri="{BB962C8B-B14F-4D97-AF65-F5344CB8AC3E}">
        <p14:creationId xmlns:p14="http://schemas.microsoft.com/office/powerpoint/2010/main" val="391142891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 to relational mapping</a:t>
            </a:r>
          </a:p>
        </p:txBody>
      </p:sp>
      <p:sp>
        <p:nvSpPr>
          <p:cNvPr id="3" name="Content Placeholder 2"/>
          <p:cNvSpPr>
            <a:spLocks noGrp="1"/>
          </p:cNvSpPr>
          <p:nvPr>
            <p:ph idx="1"/>
          </p:nvPr>
        </p:nvSpPr>
        <p:spPr/>
        <p:txBody>
          <a:bodyPr/>
          <a:lstStyle/>
          <a:p>
            <a:r>
              <a:rPr lang="en-US" sz="2400" b="1" dirty="0"/>
              <a:t>Many-to-Many (M:N) Relationship:</a:t>
            </a:r>
            <a:endParaRPr lang="en-US" sz="2400" dirty="0"/>
          </a:p>
          <a:p>
            <a:r>
              <a:rPr lang="en-US" sz="2400" b="1" dirty="0"/>
              <a:t>ER Diagram Relationship:</a:t>
            </a:r>
            <a:r>
              <a:rPr lang="en-US" sz="2400" dirty="0"/>
              <a:t> Students enroll in many Courses; a Course has many Students</a:t>
            </a:r>
          </a:p>
          <a:p>
            <a:r>
              <a:rPr lang="en-US" sz="2400" b="1" dirty="0"/>
              <a:t>Relational Model:</a:t>
            </a:r>
            <a:endParaRPr lang="en-US" sz="2400" dirty="0"/>
          </a:p>
          <a:p>
            <a:r>
              <a:rPr lang="en-US" sz="2400" dirty="0"/>
              <a:t>Table: Student</a:t>
            </a:r>
          </a:p>
          <a:p>
            <a:pPr lvl="1"/>
            <a:r>
              <a:rPr lang="en-US" sz="2000" dirty="0"/>
              <a:t>Columns: </a:t>
            </a:r>
            <a:r>
              <a:rPr lang="en-US" sz="2000" dirty="0" err="1"/>
              <a:t>StudentID</a:t>
            </a:r>
            <a:r>
              <a:rPr lang="en-US" sz="2000" dirty="0"/>
              <a:t> (PK)</a:t>
            </a:r>
          </a:p>
          <a:p>
            <a:r>
              <a:rPr lang="en-US" sz="2400" dirty="0"/>
              <a:t>Table: Course</a:t>
            </a:r>
          </a:p>
          <a:p>
            <a:pPr lvl="1"/>
            <a:r>
              <a:rPr lang="en-US" sz="2000" dirty="0"/>
              <a:t>Columns: </a:t>
            </a:r>
            <a:r>
              <a:rPr lang="en-US" sz="2000" dirty="0" err="1"/>
              <a:t>CourseID</a:t>
            </a:r>
            <a:r>
              <a:rPr lang="en-US" sz="2000" dirty="0"/>
              <a:t> (PK)</a:t>
            </a:r>
          </a:p>
          <a:p>
            <a:r>
              <a:rPr lang="en-US" sz="2400" dirty="0"/>
              <a:t>Table: Enrollment</a:t>
            </a:r>
          </a:p>
          <a:p>
            <a:pPr lvl="1"/>
            <a:r>
              <a:rPr lang="en-US" sz="2000" dirty="0"/>
              <a:t>Columns: </a:t>
            </a:r>
            <a:r>
              <a:rPr lang="en-US" sz="2000" dirty="0" err="1"/>
              <a:t>StudentID</a:t>
            </a:r>
            <a:r>
              <a:rPr lang="en-US" sz="2000" dirty="0"/>
              <a:t> (FK), </a:t>
            </a:r>
            <a:r>
              <a:rPr lang="en-US" sz="2000" dirty="0" err="1"/>
              <a:t>CourseID</a:t>
            </a:r>
            <a:r>
              <a:rPr lang="en-US" sz="2000" dirty="0"/>
              <a:t> (FK)</a:t>
            </a:r>
          </a:p>
          <a:p>
            <a:pPr lvl="1"/>
            <a:r>
              <a:rPr lang="en-US" sz="2000" dirty="0"/>
              <a:t>Primary Key (PK): (</a:t>
            </a:r>
            <a:r>
              <a:rPr lang="en-US" sz="2000" dirty="0" err="1"/>
              <a:t>StudentID</a:t>
            </a:r>
            <a:r>
              <a:rPr lang="en-US" sz="2000" dirty="0"/>
              <a:t>, </a:t>
            </a:r>
            <a:r>
              <a:rPr lang="en-US" sz="2000" dirty="0" err="1"/>
              <a:t>CourseID</a:t>
            </a:r>
            <a:r>
              <a:rPr lang="en-US" sz="2000" dirty="0"/>
              <a:t>)</a:t>
            </a:r>
          </a:p>
          <a:p>
            <a:endParaRPr lang="en-US" sz="2400" dirty="0"/>
          </a:p>
        </p:txBody>
      </p:sp>
    </p:spTree>
    <p:extLst>
      <p:ext uri="{BB962C8B-B14F-4D97-AF65-F5344CB8AC3E}">
        <p14:creationId xmlns:p14="http://schemas.microsoft.com/office/powerpoint/2010/main" val="137351028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 to relational mapping</a:t>
            </a:r>
          </a:p>
        </p:txBody>
      </p:sp>
      <p:sp>
        <p:nvSpPr>
          <p:cNvPr id="3" name="Content Placeholder 2"/>
          <p:cNvSpPr>
            <a:spLocks noGrp="1"/>
          </p:cNvSpPr>
          <p:nvPr>
            <p:ph idx="1"/>
          </p:nvPr>
        </p:nvSpPr>
        <p:spPr/>
        <p:txBody>
          <a:bodyPr/>
          <a:lstStyle/>
          <a:p>
            <a:r>
              <a:rPr lang="en-US" sz="2800" b="1" dirty="0"/>
              <a:t>7. Attributes on Relationships</a:t>
            </a:r>
          </a:p>
          <a:p>
            <a:r>
              <a:rPr lang="en-US" sz="2800" b="1" dirty="0"/>
              <a:t>ER Diagram Relationship with Attributes:</a:t>
            </a:r>
            <a:r>
              <a:rPr lang="en-US" sz="2800" dirty="0"/>
              <a:t> Student borrows a Book; Borrow (</a:t>
            </a:r>
            <a:r>
              <a:rPr lang="en-US" sz="2800" dirty="0" err="1"/>
              <a:t>DateBorrowed</a:t>
            </a:r>
            <a:r>
              <a:rPr lang="en-US" sz="2800" dirty="0"/>
              <a:t>, </a:t>
            </a:r>
            <a:r>
              <a:rPr lang="en-US" sz="2800" dirty="0" err="1"/>
              <a:t>DueDate</a:t>
            </a:r>
            <a:r>
              <a:rPr lang="en-US" sz="2800" dirty="0"/>
              <a:t>)</a:t>
            </a:r>
          </a:p>
          <a:p>
            <a:r>
              <a:rPr lang="en-US" sz="2800" b="1" dirty="0"/>
              <a:t>Relational Model:</a:t>
            </a:r>
            <a:endParaRPr lang="en-US" sz="2800" dirty="0"/>
          </a:p>
          <a:p>
            <a:pPr lvl="1"/>
            <a:r>
              <a:rPr lang="en-US" sz="2400" dirty="0"/>
              <a:t>Table: Student</a:t>
            </a:r>
          </a:p>
          <a:p>
            <a:pPr lvl="1"/>
            <a:r>
              <a:rPr lang="en-US" sz="2400" dirty="0"/>
              <a:t>Table: Book</a:t>
            </a:r>
          </a:p>
          <a:p>
            <a:pPr lvl="1"/>
            <a:r>
              <a:rPr lang="en-US" sz="2400" dirty="0"/>
              <a:t>Table: Borrow</a:t>
            </a:r>
          </a:p>
          <a:p>
            <a:pPr lvl="2"/>
            <a:r>
              <a:rPr lang="en-US" sz="2000" dirty="0"/>
              <a:t>Columns: </a:t>
            </a:r>
            <a:r>
              <a:rPr lang="en-US" sz="2000" dirty="0" err="1"/>
              <a:t>StudentID</a:t>
            </a:r>
            <a:r>
              <a:rPr lang="en-US" sz="2000" dirty="0"/>
              <a:t> (FK), </a:t>
            </a:r>
            <a:r>
              <a:rPr lang="en-US" sz="2000" dirty="0" err="1"/>
              <a:t>BookID</a:t>
            </a:r>
            <a:r>
              <a:rPr lang="en-US" sz="2000" dirty="0"/>
              <a:t> (FK), </a:t>
            </a:r>
            <a:r>
              <a:rPr lang="en-US" sz="2000" dirty="0" err="1"/>
              <a:t>DateBorrowed</a:t>
            </a:r>
            <a:r>
              <a:rPr lang="en-US" sz="2000" dirty="0"/>
              <a:t>, </a:t>
            </a:r>
            <a:r>
              <a:rPr lang="en-US" sz="2000" dirty="0" err="1"/>
              <a:t>DueDate</a:t>
            </a:r>
            <a:endParaRPr lang="en-US" sz="2000" dirty="0"/>
          </a:p>
          <a:p>
            <a:pPr lvl="2"/>
            <a:r>
              <a:rPr lang="en-US" sz="2000" dirty="0"/>
              <a:t>Primary Key (PK): (</a:t>
            </a:r>
            <a:r>
              <a:rPr lang="en-US" sz="2000" dirty="0" err="1"/>
              <a:t>StudentID</a:t>
            </a:r>
            <a:r>
              <a:rPr lang="en-US" sz="2000" dirty="0"/>
              <a:t>, </a:t>
            </a:r>
            <a:r>
              <a:rPr lang="en-US" sz="2000" dirty="0" err="1"/>
              <a:t>BookID</a:t>
            </a:r>
            <a:r>
              <a:rPr lang="en-US" sz="2000" dirty="0"/>
              <a:t>)</a:t>
            </a:r>
          </a:p>
          <a:p>
            <a:endParaRPr lang="en-US" sz="2800" dirty="0"/>
          </a:p>
        </p:txBody>
      </p:sp>
    </p:spTree>
    <p:extLst>
      <p:ext uri="{BB962C8B-B14F-4D97-AF65-F5344CB8AC3E}">
        <p14:creationId xmlns:p14="http://schemas.microsoft.com/office/powerpoint/2010/main" val="283481325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 to relational mapping</a:t>
            </a:r>
          </a:p>
        </p:txBody>
      </p:sp>
      <p:sp>
        <p:nvSpPr>
          <p:cNvPr id="3" name="Content Placeholder 2"/>
          <p:cNvSpPr>
            <a:spLocks noGrp="1"/>
          </p:cNvSpPr>
          <p:nvPr>
            <p:ph idx="1"/>
          </p:nvPr>
        </p:nvSpPr>
        <p:spPr/>
        <p:txBody>
          <a:bodyPr/>
          <a:lstStyle/>
          <a:p>
            <a:r>
              <a:rPr lang="en-US" sz="2800" b="1" dirty="0" smtClean="0"/>
              <a:t>8. </a:t>
            </a:r>
            <a:r>
              <a:rPr lang="en-US" sz="2800" b="1" dirty="0"/>
              <a:t>Generalization and Specialization (Inheritance)</a:t>
            </a:r>
          </a:p>
          <a:p>
            <a:r>
              <a:rPr lang="en-US" sz="2800" b="1" dirty="0"/>
              <a:t>ER Diagram Entities:</a:t>
            </a:r>
            <a:r>
              <a:rPr lang="en-US" sz="2800" dirty="0"/>
              <a:t> Person (</a:t>
            </a:r>
            <a:r>
              <a:rPr lang="en-US" sz="2800" dirty="0" err="1"/>
              <a:t>PersonID</a:t>
            </a:r>
            <a:r>
              <a:rPr lang="en-US" sz="2800" dirty="0"/>
              <a:t>, Name), Employee extends Person (Salary, Department)</a:t>
            </a:r>
          </a:p>
          <a:p>
            <a:r>
              <a:rPr lang="en-US" sz="2800" b="1" dirty="0"/>
              <a:t>Relational Model:</a:t>
            </a:r>
            <a:endParaRPr lang="en-US" sz="2800" dirty="0"/>
          </a:p>
          <a:p>
            <a:r>
              <a:rPr lang="en-US" sz="2800" b="1" dirty="0"/>
              <a:t>Table per Type:</a:t>
            </a:r>
            <a:endParaRPr lang="en-US" sz="2800" dirty="0"/>
          </a:p>
          <a:p>
            <a:pPr lvl="1"/>
            <a:r>
              <a:rPr lang="en-US" sz="2400" dirty="0"/>
              <a:t>Table: Person</a:t>
            </a:r>
          </a:p>
          <a:p>
            <a:pPr lvl="2"/>
            <a:r>
              <a:rPr lang="en-US" sz="2000" dirty="0"/>
              <a:t>Columns: </a:t>
            </a:r>
            <a:r>
              <a:rPr lang="en-US" sz="2000" dirty="0" err="1"/>
              <a:t>PersonID</a:t>
            </a:r>
            <a:r>
              <a:rPr lang="en-US" sz="2000" dirty="0"/>
              <a:t> (PK), Name</a:t>
            </a:r>
          </a:p>
          <a:p>
            <a:pPr lvl="1"/>
            <a:r>
              <a:rPr lang="en-US" sz="2400" dirty="0"/>
              <a:t>Table: Employee</a:t>
            </a:r>
          </a:p>
          <a:p>
            <a:pPr lvl="2"/>
            <a:r>
              <a:rPr lang="en-US" sz="2000" dirty="0"/>
              <a:t>Columns: </a:t>
            </a:r>
            <a:r>
              <a:rPr lang="en-US" sz="2000" dirty="0" err="1"/>
              <a:t>PersonID</a:t>
            </a:r>
            <a:r>
              <a:rPr lang="en-US" sz="2000" dirty="0"/>
              <a:t> (PK/FK</a:t>
            </a:r>
            <a:r>
              <a:rPr lang="en-US" sz="2000" dirty="0" smtClean="0"/>
              <a:t>),</a:t>
            </a:r>
            <a:r>
              <a:rPr lang="en-US" sz="2000" dirty="0" err="1" smtClean="0"/>
              <a:t>EmployeeID</a:t>
            </a:r>
            <a:r>
              <a:rPr lang="en-US" sz="2000" dirty="0" smtClean="0"/>
              <a:t>, </a:t>
            </a:r>
            <a:r>
              <a:rPr lang="en-US" sz="2000" dirty="0"/>
              <a:t>Salary, Department</a:t>
            </a:r>
          </a:p>
          <a:p>
            <a:endParaRPr lang="en-US" sz="2800" dirty="0"/>
          </a:p>
        </p:txBody>
      </p:sp>
    </p:spTree>
    <p:extLst>
      <p:ext uri="{BB962C8B-B14F-4D97-AF65-F5344CB8AC3E}">
        <p14:creationId xmlns:p14="http://schemas.microsoft.com/office/powerpoint/2010/main" val="252701184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do!</a:t>
            </a:r>
            <a:endParaRPr lang="en-US" dirty="0"/>
          </a:p>
        </p:txBody>
      </p:sp>
      <p:sp>
        <p:nvSpPr>
          <p:cNvPr id="3" name="Content Placeholder 2"/>
          <p:cNvSpPr>
            <a:spLocks noGrp="1"/>
          </p:cNvSpPr>
          <p:nvPr>
            <p:ph idx="1"/>
          </p:nvPr>
        </p:nvSpPr>
        <p:spPr/>
        <p:txBody>
          <a:bodyPr/>
          <a:lstStyle/>
          <a:p>
            <a:r>
              <a:rPr lang="en-US" dirty="0" smtClean="0"/>
              <a:t>Give a ER diagram for modelling </a:t>
            </a:r>
            <a:r>
              <a:rPr lang="en-US" dirty="0"/>
              <a:t>library management </a:t>
            </a:r>
            <a:r>
              <a:rPr lang="en-US" dirty="0" smtClean="0"/>
              <a:t>system</a:t>
            </a:r>
          </a:p>
          <a:p>
            <a:r>
              <a:rPr lang="en-US" dirty="0" smtClean="0"/>
              <a:t>Also convert the same into relational models.</a:t>
            </a:r>
          </a:p>
          <a:p>
            <a:r>
              <a:rPr lang="en-US" dirty="0" smtClean="0"/>
              <a:t>Use appropriate entities and relationships to model the actual library management happenings!</a:t>
            </a:r>
            <a:endParaRPr lang="en-US" dirty="0"/>
          </a:p>
        </p:txBody>
      </p:sp>
    </p:spTree>
    <p:extLst>
      <p:ext uri="{BB962C8B-B14F-4D97-AF65-F5344CB8AC3E}">
        <p14:creationId xmlns:p14="http://schemas.microsoft.com/office/powerpoint/2010/main" val="427181932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Thank you!</a:t>
            </a:r>
            <a:br>
              <a:rPr lang="en-US" dirty="0"/>
            </a:br>
            <a:endParaRPr lang="en-US" dirty="0"/>
          </a:p>
        </p:txBody>
      </p:sp>
    </p:spTree>
    <p:extLst>
      <p:ext uri="{BB962C8B-B14F-4D97-AF65-F5344CB8AC3E}">
        <p14:creationId xmlns:p14="http://schemas.microsoft.com/office/powerpoint/2010/main" val="19467065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 Data Examples</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40" y="2161949"/>
            <a:ext cx="11133034" cy="4224564"/>
          </a:xfrm>
          <a:prstGeom prst="rect">
            <a:avLst/>
          </a:prstGeom>
        </p:spPr>
      </p:pic>
    </p:spTree>
    <p:extLst>
      <p:ext uri="{BB962C8B-B14F-4D97-AF65-F5344CB8AC3E}">
        <p14:creationId xmlns:p14="http://schemas.microsoft.com/office/powerpoint/2010/main" val="2287220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level architecture </a:t>
            </a:r>
            <a:endParaRPr lang="en-US" dirty="0"/>
          </a:p>
        </p:txBody>
      </p:sp>
      <p:sp>
        <p:nvSpPr>
          <p:cNvPr id="10" name="Content Placeholder 9"/>
          <p:cNvSpPr>
            <a:spLocks noGrp="1"/>
          </p:cNvSpPr>
          <p:nvPr>
            <p:ph sz="half" idx="2"/>
          </p:nvPr>
        </p:nvSpPr>
        <p:spPr>
          <a:xfrm>
            <a:off x="5657849" y="1844676"/>
            <a:ext cx="5939368" cy="4698999"/>
          </a:xfrm>
        </p:spPr>
        <p:txBody>
          <a:bodyPr/>
          <a:lstStyle/>
          <a:p>
            <a:endParaRPr lang="en-US" sz="2400" b="1" dirty="0" smtClean="0"/>
          </a:p>
          <a:p>
            <a:r>
              <a:rPr lang="en-US" sz="2400" b="1" dirty="0" smtClean="0"/>
              <a:t>View</a:t>
            </a:r>
            <a:r>
              <a:rPr lang="en-US" sz="2400" dirty="0"/>
              <a:t> </a:t>
            </a:r>
            <a:r>
              <a:rPr lang="en-US" sz="2400" dirty="0" smtClean="0"/>
              <a:t>or External level : </a:t>
            </a:r>
            <a:r>
              <a:rPr lang="en-US" sz="2400" dirty="0"/>
              <a:t>users can view their desired data from this level which is internally fetched from database</a:t>
            </a:r>
            <a:endParaRPr lang="en-US" sz="2400" dirty="0" smtClean="0"/>
          </a:p>
          <a:p>
            <a:r>
              <a:rPr lang="en-US" sz="2400" b="1" dirty="0"/>
              <a:t>Logical</a:t>
            </a:r>
            <a:r>
              <a:rPr lang="en-US" sz="2400" dirty="0"/>
              <a:t> </a:t>
            </a:r>
            <a:r>
              <a:rPr lang="en-US" sz="2400" dirty="0" smtClean="0"/>
              <a:t>or Conceptual Level : </a:t>
            </a:r>
            <a:r>
              <a:rPr lang="en-US" sz="2400" dirty="0"/>
              <a:t>whole design of the database such as relationship among data, schema of data etc. are described in this level.</a:t>
            </a:r>
            <a:endParaRPr lang="en-US" sz="2400" dirty="0" smtClean="0"/>
          </a:p>
          <a:p>
            <a:r>
              <a:rPr lang="en-US" sz="2400" b="1" dirty="0" smtClean="0"/>
              <a:t>Physical</a:t>
            </a:r>
            <a:r>
              <a:rPr lang="en-US" sz="2400" dirty="0" smtClean="0"/>
              <a:t> or Internal Level :</a:t>
            </a:r>
            <a:r>
              <a:rPr lang="en-US" sz="2400" dirty="0"/>
              <a:t> describes how the data is actually stored in the storage devices. This level is also responsible for allocating space to the data.</a:t>
            </a:r>
          </a:p>
        </p:txBody>
      </p:sp>
      <p:sp>
        <p:nvSpPr>
          <p:cNvPr id="5" name="Rectangle 4"/>
          <p:cNvSpPr/>
          <p:nvPr/>
        </p:nvSpPr>
        <p:spPr>
          <a:xfrm>
            <a:off x="3114676" y="4357688"/>
            <a:ext cx="1443037" cy="27146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14" name="Content Placeholder 13"/>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21223" b="19650"/>
          <a:stretch/>
        </p:blipFill>
        <p:spPr>
          <a:xfrm>
            <a:off x="710616" y="1844676"/>
            <a:ext cx="4808119" cy="4438534"/>
          </a:xfrm>
        </p:spPr>
      </p:pic>
    </p:spTree>
    <p:extLst>
      <p:ext uri="{BB962C8B-B14F-4D97-AF65-F5344CB8AC3E}">
        <p14:creationId xmlns:p14="http://schemas.microsoft.com/office/powerpoint/2010/main" val="42939738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 Independence</a:t>
            </a:r>
            <a:endParaRPr lang="en-US" dirty="0"/>
          </a:p>
        </p:txBody>
      </p:sp>
      <p:sp>
        <p:nvSpPr>
          <p:cNvPr id="6" name="Content Placeholder 5"/>
          <p:cNvSpPr>
            <a:spLocks noGrp="1"/>
          </p:cNvSpPr>
          <p:nvPr>
            <p:ph idx="1"/>
          </p:nvPr>
        </p:nvSpPr>
        <p:spPr/>
        <p:txBody>
          <a:bodyPr/>
          <a:lstStyle/>
          <a:p>
            <a:r>
              <a:rPr lang="en-US" dirty="0" smtClean="0"/>
              <a:t>2 types of data independence</a:t>
            </a:r>
          </a:p>
          <a:p>
            <a:r>
              <a:rPr lang="en-US" dirty="0" smtClean="0"/>
              <a:t>Logical data independence  : </a:t>
            </a:r>
            <a:r>
              <a:rPr lang="en-US" dirty="0"/>
              <a:t> ability to modify logical schema without causing any unwanted modifications to the external </a:t>
            </a:r>
            <a:r>
              <a:rPr lang="en-US" dirty="0" smtClean="0"/>
              <a:t>schema/level</a:t>
            </a:r>
          </a:p>
          <a:p>
            <a:r>
              <a:rPr lang="en-US" dirty="0" smtClean="0"/>
              <a:t>Physical data independence : </a:t>
            </a:r>
            <a:r>
              <a:rPr lang="en-US" dirty="0"/>
              <a:t> ability to modify the physical schema of the database without the modification causing any changes in the logical/conceptual or view/external level.</a:t>
            </a:r>
          </a:p>
        </p:txBody>
      </p:sp>
    </p:spTree>
    <p:extLst>
      <p:ext uri="{BB962C8B-B14F-4D97-AF65-F5344CB8AC3E}">
        <p14:creationId xmlns:p14="http://schemas.microsoft.com/office/powerpoint/2010/main" val="41662125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Independence</a:t>
            </a:r>
          </a:p>
        </p:txBody>
      </p:sp>
      <p:sp>
        <p:nvSpPr>
          <p:cNvPr id="4" name="Text Placeholder 3"/>
          <p:cNvSpPr>
            <a:spLocks noGrp="1"/>
          </p:cNvSpPr>
          <p:nvPr>
            <p:ph type="body" idx="1"/>
          </p:nvPr>
        </p:nvSpPr>
        <p:spPr>
          <a:xfrm>
            <a:off x="840318" y="1671638"/>
            <a:ext cx="5158316" cy="823912"/>
          </a:xfrm>
        </p:spPr>
        <p:txBody>
          <a:bodyPr/>
          <a:lstStyle/>
          <a:p>
            <a:r>
              <a:rPr lang="en-US" dirty="0" smtClean="0"/>
              <a:t>Logical data independence</a:t>
            </a:r>
            <a:endParaRPr lang="en-US" dirty="0"/>
          </a:p>
        </p:txBody>
      </p:sp>
      <p:sp>
        <p:nvSpPr>
          <p:cNvPr id="6" name="Text Placeholder 5"/>
          <p:cNvSpPr>
            <a:spLocks noGrp="1"/>
          </p:cNvSpPr>
          <p:nvPr>
            <p:ph type="body" sz="quarter" idx="3"/>
          </p:nvPr>
        </p:nvSpPr>
        <p:spPr/>
        <p:txBody>
          <a:bodyPr/>
          <a:lstStyle/>
          <a:p>
            <a:r>
              <a:rPr lang="en-US" dirty="0" smtClean="0"/>
              <a:t>Physical data independence</a:t>
            </a:r>
            <a:endParaRPr lang="en-US" dirty="0"/>
          </a:p>
        </p:txBody>
      </p:sp>
      <p:sp>
        <p:nvSpPr>
          <p:cNvPr id="7" name="Content Placeholder 6"/>
          <p:cNvSpPr>
            <a:spLocks noGrp="1"/>
          </p:cNvSpPr>
          <p:nvPr>
            <p:ph sz="quarter" idx="4"/>
          </p:nvPr>
        </p:nvSpPr>
        <p:spPr>
          <a:xfrm>
            <a:off x="6172200" y="2505075"/>
            <a:ext cx="5183717" cy="4038600"/>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endParaRPr lang="en-US" dirty="0"/>
          </a:p>
        </p:txBody>
      </p:sp>
      <p:pic>
        <p:nvPicPr>
          <p:cNvPr id="9" name="Picture 8"/>
          <p:cNvPicPr>
            <a:picLocks noChangeAspect="1"/>
          </p:cNvPicPr>
          <p:nvPr/>
        </p:nvPicPr>
        <p:blipFill rotWithShape="1">
          <a:blip r:embed="rId2"/>
          <a:srcRect l="17801" t="34961" r="49561" b="32031"/>
          <a:stretch/>
        </p:blipFill>
        <p:spPr>
          <a:xfrm>
            <a:off x="5998634" y="3006726"/>
            <a:ext cx="5231341" cy="2976755"/>
          </a:xfrm>
          <a:prstGeom prst="rect">
            <a:avLst/>
          </a:prstGeom>
        </p:spPr>
      </p:pic>
      <p:pic>
        <p:nvPicPr>
          <p:cNvPr id="11" name="Picture 10"/>
          <p:cNvPicPr>
            <a:picLocks noChangeAspect="1"/>
          </p:cNvPicPr>
          <p:nvPr/>
        </p:nvPicPr>
        <p:blipFill rotWithShape="1">
          <a:blip r:embed="rId3"/>
          <a:srcRect l="17313" t="44922" r="47987" b="20899"/>
          <a:stretch/>
        </p:blipFill>
        <p:spPr>
          <a:xfrm>
            <a:off x="497523" y="2997201"/>
            <a:ext cx="5392368" cy="2986280"/>
          </a:xfrm>
          <a:prstGeom prst="rect">
            <a:avLst/>
          </a:prstGeom>
        </p:spPr>
      </p:pic>
    </p:spTree>
    <p:extLst>
      <p:ext uri="{BB962C8B-B14F-4D97-AF65-F5344CB8AC3E}">
        <p14:creationId xmlns:p14="http://schemas.microsoft.com/office/powerpoint/2010/main" val="19157864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a:t>
            </a:r>
            <a:r>
              <a:rPr lang="en-US" dirty="0" smtClean="0"/>
              <a:t>of data independence</a:t>
            </a:r>
            <a:endParaRPr lang="en-US" dirty="0"/>
          </a:p>
        </p:txBody>
      </p:sp>
      <p:sp>
        <p:nvSpPr>
          <p:cNvPr id="3" name="Text Placeholder 2"/>
          <p:cNvSpPr>
            <a:spLocks noGrp="1"/>
          </p:cNvSpPr>
          <p:nvPr>
            <p:ph type="body" idx="1"/>
          </p:nvPr>
        </p:nvSpPr>
        <p:spPr/>
        <p:txBody>
          <a:bodyPr/>
          <a:lstStyle/>
          <a:p>
            <a:r>
              <a:rPr lang="en-US" dirty="0" smtClean="0"/>
              <a:t>Physical </a:t>
            </a:r>
            <a:r>
              <a:rPr lang="en-US" dirty="0"/>
              <a:t>Data </a:t>
            </a:r>
            <a:r>
              <a:rPr lang="en-US" dirty="0" smtClean="0"/>
              <a:t>Independence</a:t>
            </a:r>
            <a:endParaRPr lang="en-US" dirty="0"/>
          </a:p>
        </p:txBody>
      </p:sp>
      <p:sp>
        <p:nvSpPr>
          <p:cNvPr id="4" name="Content Placeholder 3"/>
          <p:cNvSpPr>
            <a:spLocks noGrp="1"/>
          </p:cNvSpPr>
          <p:nvPr>
            <p:ph sz="half" idx="2"/>
          </p:nvPr>
        </p:nvSpPr>
        <p:spPr/>
        <p:txBody>
          <a:bodyPr/>
          <a:lstStyle/>
          <a:p>
            <a:r>
              <a:rPr lang="en-US" sz="2400" dirty="0" smtClean="0"/>
              <a:t>Changing </a:t>
            </a:r>
            <a:r>
              <a:rPr lang="en-US" sz="2400" dirty="0"/>
              <a:t>from one data structure to another.</a:t>
            </a:r>
          </a:p>
          <a:p>
            <a:r>
              <a:rPr lang="en-US" sz="2400" dirty="0"/>
              <a:t>Making use of new storage technology, such as a hard drive or magnetic tapes</a:t>
            </a:r>
          </a:p>
          <a:p>
            <a:r>
              <a:rPr lang="en-US" sz="2400" dirty="0"/>
              <a:t>Change the location of the database from one drive to another.</a:t>
            </a:r>
          </a:p>
          <a:p>
            <a:r>
              <a:rPr lang="en-US" sz="2400" dirty="0"/>
              <a:t>Changing the database's file organization.</a:t>
            </a:r>
          </a:p>
          <a:p>
            <a:endParaRPr lang="en-US" sz="2400" dirty="0"/>
          </a:p>
        </p:txBody>
      </p:sp>
      <p:sp>
        <p:nvSpPr>
          <p:cNvPr id="5" name="Text Placeholder 4"/>
          <p:cNvSpPr>
            <a:spLocks noGrp="1"/>
          </p:cNvSpPr>
          <p:nvPr>
            <p:ph type="body" sz="quarter" idx="3"/>
          </p:nvPr>
        </p:nvSpPr>
        <p:spPr/>
        <p:txBody>
          <a:bodyPr/>
          <a:lstStyle/>
          <a:p>
            <a:r>
              <a:rPr lang="en-US" dirty="0"/>
              <a:t>Logical Data Independence</a:t>
            </a:r>
          </a:p>
        </p:txBody>
      </p:sp>
      <p:sp>
        <p:nvSpPr>
          <p:cNvPr id="6" name="Content Placeholder 5"/>
          <p:cNvSpPr>
            <a:spLocks noGrp="1"/>
          </p:cNvSpPr>
          <p:nvPr>
            <p:ph sz="quarter" idx="4"/>
          </p:nvPr>
        </p:nvSpPr>
        <p:spPr/>
        <p:txBody>
          <a:bodyPr/>
          <a:lstStyle/>
          <a:p>
            <a:r>
              <a:rPr lang="en-US" sz="2400" dirty="0"/>
              <a:t>Without rewriting current application scripts, you can add, modify, or delete a new attribute, entity, or relationship.</a:t>
            </a:r>
          </a:p>
          <a:p>
            <a:r>
              <a:rPr lang="en-US" sz="2400" dirty="0"/>
              <a:t>To divide an existing record into two or more records.</a:t>
            </a:r>
          </a:p>
          <a:p>
            <a:r>
              <a:rPr lang="en-US" sz="2400" dirty="0"/>
              <a:t>Merging two records into a single one</a:t>
            </a:r>
          </a:p>
          <a:p>
            <a:endParaRPr lang="en-US" sz="2400" dirty="0"/>
          </a:p>
        </p:txBody>
      </p:sp>
    </p:spTree>
    <p:extLst>
      <p:ext uri="{BB962C8B-B14F-4D97-AF65-F5344CB8AC3E}">
        <p14:creationId xmlns:p14="http://schemas.microsoft.com/office/powerpoint/2010/main" val="17068670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Just to know!</a:t>
            </a:r>
            <a:endParaRPr lang="en-US" dirty="0"/>
          </a:p>
        </p:txBody>
      </p:sp>
      <p:sp>
        <p:nvSpPr>
          <p:cNvPr id="8" name="Content Placeholder 7"/>
          <p:cNvSpPr>
            <a:spLocks noGrp="1"/>
          </p:cNvSpPr>
          <p:nvPr>
            <p:ph idx="1"/>
          </p:nvPr>
        </p:nvSpPr>
        <p:spPr/>
        <p:txBody>
          <a:bodyPr/>
          <a:lstStyle/>
          <a:p>
            <a:r>
              <a:rPr lang="en-US" dirty="0"/>
              <a:t>W</a:t>
            </a:r>
            <a:r>
              <a:rPr lang="en-US" dirty="0" smtClean="0"/>
              <a:t>e </a:t>
            </a:r>
            <a:r>
              <a:rPr lang="en-US" dirty="0"/>
              <a:t>are only talking about the changes in the schema at a lower level affecting the schema at the higher levels because changing anything at a higher level can never affect the schema at a lower level.</a:t>
            </a:r>
          </a:p>
          <a:p>
            <a:r>
              <a:rPr lang="en-US" dirty="0"/>
              <a:t>And since the view or external level is the highest level, there is no data independence type associated with it, because there are no levels above </a:t>
            </a:r>
            <a:r>
              <a:rPr lang="en-US" dirty="0" smtClean="0"/>
              <a:t>it.</a:t>
            </a:r>
            <a:endParaRPr lang="en-US" dirty="0"/>
          </a:p>
          <a:p>
            <a:endParaRPr lang="en-US" dirty="0"/>
          </a:p>
        </p:txBody>
      </p:sp>
    </p:spTree>
    <p:extLst>
      <p:ext uri="{BB962C8B-B14F-4D97-AF65-F5344CB8AC3E}">
        <p14:creationId xmlns:p14="http://schemas.microsoft.com/office/powerpoint/2010/main" val="4102955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models</a:t>
            </a:r>
            <a:endParaRPr lang="en-US" dirty="0"/>
          </a:p>
        </p:txBody>
      </p:sp>
      <p:sp>
        <p:nvSpPr>
          <p:cNvPr id="3" name="Content Placeholder 2"/>
          <p:cNvSpPr>
            <a:spLocks noGrp="1"/>
          </p:cNvSpPr>
          <p:nvPr>
            <p:ph idx="1"/>
          </p:nvPr>
        </p:nvSpPr>
        <p:spPr/>
        <p:txBody>
          <a:bodyPr/>
          <a:lstStyle/>
          <a:p>
            <a:r>
              <a:rPr lang="en-US" sz="2400" dirty="0"/>
              <a:t>Data models in DBMS </a:t>
            </a:r>
            <a:r>
              <a:rPr lang="en-US" sz="2400" dirty="0" smtClean="0"/>
              <a:t>helps </a:t>
            </a:r>
            <a:r>
              <a:rPr lang="en-US" sz="2400" dirty="0"/>
              <a:t>to understand the design at the conceptual, physical, and logical levels </a:t>
            </a:r>
          </a:p>
          <a:p>
            <a:r>
              <a:rPr lang="en-US" sz="2400" dirty="0" smtClean="0"/>
              <a:t>It </a:t>
            </a:r>
            <a:r>
              <a:rPr lang="en-US" sz="2400" dirty="0"/>
              <a:t>provides a clear picture of the </a:t>
            </a:r>
            <a:r>
              <a:rPr lang="en-US" sz="2400" dirty="0" smtClean="0"/>
              <a:t>logical structure of the database </a:t>
            </a:r>
          </a:p>
          <a:p>
            <a:r>
              <a:rPr lang="en-US" sz="2400" dirty="0" smtClean="0"/>
              <a:t>Data </a:t>
            </a:r>
            <a:r>
              <a:rPr lang="en-US" sz="2400" dirty="0"/>
              <a:t>models are used to describe how the data is stored, accessed, and updated in a </a:t>
            </a:r>
            <a:r>
              <a:rPr lang="en-US" sz="2400" dirty="0" smtClean="0"/>
              <a:t>DBMS. Types include,</a:t>
            </a:r>
            <a:endParaRPr lang="en-US" sz="2400" dirty="0"/>
          </a:p>
          <a:p>
            <a:pPr lvl="1"/>
            <a:r>
              <a:rPr lang="en-US" sz="2000" dirty="0"/>
              <a:t>Hierarchical Model</a:t>
            </a:r>
          </a:p>
          <a:p>
            <a:pPr lvl="1"/>
            <a:r>
              <a:rPr lang="en-US" sz="2000" dirty="0" smtClean="0"/>
              <a:t>Network </a:t>
            </a:r>
            <a:r>
              <a:rPr lang="en-US" sz="2000" dirty="0"/>
              <a:t>Model</a:t>
            </a:r>
          </a:p>
          <a:p>
            <a:pPr lvl="1"/>
            <a:r>
              <a:rPr lang="en-US" sz="2000" dirty="0"/>
              <a:t>Entity-Relationship Model (ER </a:t>
            </a:r>
            <a:r>
              <a:rPr lang="en-US" sz="2000" dirty="0" smtClean="0"/>
              <a:t>Model)</a:t>
            </a:r>
            <a:endParaRPr lang="en-US" sz="2000" dirty="0"/>
          </a:p>
          <a:p>
            <a:pPr lvl="1"/>
            <a:r>
              <a:rPr lang="en-US" sz="2000" dirty="0"/>
              <a:t>Relational Model</a:t>
            </a:r>
          </a:p>
          <a:p>
            <a:pPr lvl="1"/>
            <a:r>
              <a:rPr lang="en-US" sz="2000" dirty="0" smtClean="0"/>
              <a:t>Object-Oriented </a:t>
            </a:r>
            <a:r>
              <a:rPr lang="en-US" sz="2000" dirty="0"/>
              <a:t>Data model</a:t>
            </a:r>
          </a:p>
          <a:p>
            <a:pPr lvl="1"/>
            <a:r>
              <a:rPr lang="en-US" sz="2000" dirty="0" smtClean="0"/>
              <a:t>Object </a:t>
            </a:r>
            <a:r>
              <a:rPr lang="en-US" sz="2000" dirty="0"/>
              <a:t>Relational Data Model</a:t>
            </a:r>
          </a:p>
          <a:p>
            <a:pPr marL="0" indent="0">
              <a:buNone/>
            </a:pPr>
            <a:r>
              <a:rPr lang="en-US" sz="2400" dirty="0"/>
              <a:t/>
            </a:r>
            <a:br>
              <a:rPr lang="en-US" sz="2400" dirty="0"/>
            </a:br>
            <a:endParaRPr lang="en-US" sz="2400" dirty="0"/>
          </a:p>
        </p:txBody>
      </p:sp>
    </p:spTree>
    <p:extLst>
      <p:ext uri="{BB962C8B-B14F-4D97-AF65-F5344CB8AC3E}">
        <p14:creationId xmlns:p14="http://schemas.microsoft.com/office/powerpoint/2010/main" val="30365363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models and its types</a:t>
            </a:r>
            <a:endParaRPr lang="en-US" dirty="0"/>
          </a:p>
        </p:txBody>
      </p:sp>
      <p:sp>
        <p:nvSpPr>
          <p:cNvPr id="3" name="Content Placeholder 2"/>
          <p:cNvSpPr>
            <a:spLocks noGrp="1"/>
          </p:cNvSpPr>
          <p:nvPr>
            <p:ph idx="1"/>
          </p:nvPr>
        </p:nvSpPr>
        <p:spPr>
          <a:xfrm>
            <a:off x="464457" y="2054681"/>
            <a:ext cx="6384019" cy="4176713"/>
          </a:xfrm>
        </p:spPr>
        <p:txBody>
          <a:bodyPr/>
          <a:lstStyle/>
          <a:p>
            <a:r>
              <a:rPr lang="en-US" b="1" dirty="0" smtClean="0"/>
              <a:t>Hierarchical model </a:t>
            </a:r>
          </a:p>
          <a:p>
            <a:pPr lvl="1"/>
            <a:r>
              <a:rPr lang="en-US" dirty="0" smtClean="0"/>
              <a:t>One </a:t>
            </a:r>
            <a:r>
              <a:rPr lang="en-US" dirty="0"/>
              <a:t>of the oldest data models, developed in the 1950s by IBM. In this data model, the data is organized in a hierarchical tree-like structure</a:t>
            </a:r>
            <a:endParaRPr lang="en-US" dirty="0" smtClean="0"/>
          </a:p>
          <a:p>
            <a:pPr lvl="1"/>
            <a:r>
              <a:rPr lang="en-US" dirty="0"/>
              <a:t>D</a:t>
            </a:r>
            <a:r>
              <a:rPr lang="en-US" dirty="0" smtClean="0"/>
              <a:t>rawback : One to </a:t>
            </a:r>
            <a:r>
              <a:rPr lang="en-US" dirty="0"/>
              <a:t>many relationships under this model, hence the hierarchical data model is very rarely used nowadays</a:t>
            </a:r>
          </a:p>
          <a:p>
            <a:endParaRPr lang="en-US" dirty="0" smtClean="0"/>
          </a:p>
          <a:p>
            <a:endParaRPr lang="en-US" dirty="0"/>
          </a:p>
        </p:txBody>
      </p:sp>
      <p:pic>
        <p:nvPicPr>
          <p:cNvPr id="4" name="Picture 3"/>
          <p:cNvPicPr>
            <a:picLocks noChangeAspect="1"/>
          </p:cNvPicPr>
          <p:nvPr/>
        </p:nvPicPr>
        <p:blipFill rotWithShape="1">
          <a:blip r:embed="rId2"/>
          <a:srcRect l="15154" t="29883" r="45351" b="19336"/>
          <a:stretch/>
        </p:blipFill>
        <p:spPr>
          <a:xfrm>
            <a:off x="6848476" y="2054681"/>
            <a:ext cx="5138737" cy="3714750"/>
          </a:xfrm>
          <a:prstGeom prst="rect">
            <a:avLst/>
          </a:prstGeom>
        </p:spPr>
      </p:pic>
    </p:spTree>
    <p:extLst>
      <p:ext uri="{BB962C8B-B14F-4D97-AF65-F5344CB8AC3E}">
        <p14:creationId xmlns:p14="http://schemas.microsoft.com/office/powerpoint/2010/main" val="14627664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 </a:t>
            </a:r>
            <a:r>
              <a:rPr lang="en-US" b="1" dirty="0"/>
              <a:t>DBMS AND CONCEPTUAL DATA MODELING	</a:t>
            </a:r>
          </a:p>
          <a:p>
            <a:pPr marL="0" indent="0">
              <a:buNone/>
            </a:pPr>
            <a:r>
              <a:rPr lang="en-US" dirty="0" smtClean="0"/>
              <a:t>Purpose </a:t>
            </a:r>
            <a:r>
              <a:rPr lang="en-US" dirty="0"/>
              <a:t>of Database System – Data independence - Data Models – Database System Architecture – Conceptual Data modeling: ER models - Enhanced-ER Model. Introduction to relational databases – Relational Model – Keys – ER-to-Relational Mapping. Modeling of a library management system</a:t>
            </a:r>
          </a:p>
        </p:txBody>
      </p:sp>
      <p:sp>
        <p:nvSpPr>
          <p:cNvPr id="4" name="Date Placeholder 3"/>
          <p:cNvSpPr>
            <a:spLocks noGrp="1"/>
          </p:cNvSpPr>
          <p:nvPr>
            <p:ph type="dt" sz="half" idx="10"/>
          </p:nvPr>
        </p:nvSpPr>
        <p:spPr/>
        <p:txBody>
          <a:bodyPr/>
          <a:lstStyle/>
          <a:p>
            <a:fld id="{8D63005C-A65E-43A3-819D-D0FC4DF8D2F8}" type="datetime1">
              <a:rPr lang="en-US" smtClean="0"/>
              <a:t>2/19/2024</a:t>
            </a:fld>
            <a:endParaRPr lang="en-US"/>
          </a:p>
        </p:txBody>
      </p:sp>
      <p:sp>
        <p:nvSpPr>
          <p:cNvPr id="5" name="Slide Number Placeholder 4"/>
          <p:cNvSpPr>
            <a:spLocks noGrp="1"/>
          </p:cNvSpPr>
          <p:nvPr>
            <p:ph type="sldNum" sz="quarter" idx="11"/>
          </p:nvPr>
        </p:nvSpPr>
        <p:spPr/>
        <p:txBody>
          <a:bodyPr/>
          <a:lstStyle/>
          <a:p>
            <a:fld id="{4903CCCA-70C2-4464-A25B-D8219B7795CF}" type="slidenum">
              <a:rPr lang="en-US" smtClean="0"/>
              <a:t>2</a:t>
            </a:fld>
            <a:endParaRPr lang="en-US"/>
          </a:p>
        </p:txBody>
      </p:sp>
    </p:spTree>
    <p:extLst>
      <p:ext uri="{BB962C8B-B14F-4D97-AF65-F5344CB8AC3E}">
        <p14:creationId xmlns:p14="http://schemas.microsoft.com/office/powerpoint/2010/main" val="34477961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models and its types</a:t>
            </a:r>
          </a:p>
        </p:txBody>
      </p:sp>
      <p:sp>
        <p:nvSpPr>
          <p:cNvPr id="3" name="Content Placeholder 2"/>
          <p:cNvSpPr>
            <a:spLocks noGrp="1"/>
          </p:cNvSpPr>
          <p:nvPr>
            <p:ph idx="1"/>
          </p:nvPr>
        </p:nvSpPr>
        <p:spPr>
          <a:xfrm>
            <a:off x="464457" y="2054681"/>
            <a:ext cx="6493556" cy="4176713"/>
          </a:xfrm>
        </p:spPr>
        <p:txBody>
          <a:bodyPr/>
          <a:lstStyle/>
          <a:p>
            <a:r>
              <a:rPr lang="en-US" sz="2800" b="1" dirty="0" smtClean="0"/>
              <a:t>Network model </a:t>
            </a:r>
          </a:p>
          <a:p>
            <a:pPr lvl="1"/>
            <a:r>
              <a:rPr lang="en-US" sz="2400" dirty="0" smtClean="0"/>
              <a:t>represented </a:t>
            </a:r>
            <a:r>
              <a:rPr lang="en-US" sz="2400" dirty="0"/>
              <a:t>as a graph and hence it replaces the hierarchical tree with a graph in which object types are the nodes and relationships are the </a:t>
            </a:r>
            <a:r>
              <a:rPr lang="en-US" sz="2400" dirty="0" smtClean="0"/>
              <a:t>edges.</a:t>
            </a:r>
          </a:p>
          <a:p>
            <a:pPr lvl="1"/>
            <a:r>
              <a:rPr lang="en-US" sz="2400" dirty="0" smtClean="0"/>
              <a:t>Many </a:t>
            </a:r>
            <a:r>
              <a:rPr lang="en-US" sz="2400" dirty="0"/>
              <a:t>possible paths </a:t>
            </a:r>
            <a:r>
              <a:rPr lang="en-US" sz="2400" dirty="0" smtClean="0"/>
              <a:t> exists to </a:t>
            </a:r>
            <a:r>
              <a:rPr lang="en-US" sz="2400" dirty="0"/>
              <a:t>reach a node from the root </a:t>
            </a:r>
            <a:r>
              <a:rPr lang="en-US" sz="2400" dirty="0" smtClean="0"/>
              <a:t>node, therefore </a:t>
            </a:r>
            <a:r>
              <a:rPr lang="en-US" sz="2400" dirty="0"/>
              <a:t>the data can be accessed </a:t>
            </a:r>
            <a:r>
              <a:rPr lang="en-US" sz="2400" dirty="0" smtClean="0"/>
              <a:t>efficiently</a:t>
            </a:r>
          </a:p>
          <a:p>
            <a:pPr lvl="1"/>
            <a:r>
              <a:rPr lang="en-US" sz="2400" dirty="0" smtClean="0"/>
              <a:t>But</a:t>
            </a:r>
            <a:r>
              <a:rPr lang="en-US" sz="2400" dirty="0"/>
              <a:t>, on the other hand, the process of insertion and deletion of data is quite </a:t>
            </a:r>
            <a:r>
              <a:rPr lang="en-US" sz="2400" dirty="0" smtClean="0"/>
              <a:t>complex</a:t>
            </a:r>
            <a:endParaRPr lang="en-US" sz="2400" dirty="0"/>
          </a:p>
        </p:txBody>
      </p:sp>
      <p:pic>
        <p:nvPicPr>
          <p:cNvPr id="4" name="Picture 3"/>
          <p:cNvPicPr>
            <a:picLocks noChangeAspect="1"/>
          </p:cNvPicPr>
          <p:nvPr/>
        </p:nvPicPr>
        <p:blipFill rotWithShape="1">
          <a:blip r:embed="rId2"/>
          <a:srcRect l="16984" t="34375" r="48207" b="22852"/>
          <a:stretch/>
        </p:blipFill>
        <p:spPr>
          <a:xfrm>
            <a:off x="7243763" y="2257425"/>
            <a:ext cx="4529138" cy="3128963"/>
          </a:xfrm>
          <a:prstGeom prst="rect">
            <a:avLst/>
          </a:prstGeom>
        </p:spPr>
      </p:pic>
    </p:spTree>
    <p:extLst>
      <p:ext uri="{BB962C8B-B14F-4D97-AF65-F5344CB8AC3E}">
        <p14:creationId xmlns:p14="http://schemas.microsoft.com/office/powerpoint/2010/main" val="1653656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models and its types</a:t>
            </a:r>
          </a:p>
        </p:txBody>
      </p:sp>
      <p:sp>
        <p:nvSpPr>
          <p:cNvPr id="3" name="Content Placeholder 2"/>
          <p:cNvSpPr>
            <a:spLocks noGrp="1"/>
          </p:cNvSpPr>
          <p:nvPr>
            <p:ph idx="1"/>
          </p:nvPr>
        </p:nvSpPr>
        <p:spPr>
          <a:xfrm>
            <a:off x="364444" y="1983244"/>
            <a:ext cx="6136369" cy="4176713"/>
          </a:xfrm>
        </p:spPr>
        <p:txBody>
          <a:bodyPr/>
          <a:lstStyle/>
          <a:p>
            <a:r>
              <a:rPr lang="en-US" sz="2300" b="1" dirty="0"/>
              <a:t>Relational </a:t>
            </a:r>
            <a:r>
              <a:rPr lang="en-US" sz="2300" b="1" dirty="0" smtClean="0"/>
              <a:t>Model</a:t>
            </a:r>
          </a:p>
          <a:p>
            <a:pPr lvl="1"/>
            <a:r>
              <a:rPr lang="en-US" sz="2300" dirty="0" smtClean="0"/>
              <a:t>Widely </a:t>
            </a:r>
            <a:r>
              <a:rPr lang="en-US" sz="2300" dirty="0"/>
              <a:t>accepted data </a:t>
            </a:r>
            <a:r>
              <a:rPr lang="en-US" sz="2300" dirty="0" smtClean="0"/>
              <a:t>model where the </a:t>
            </a:r>
            <a:r>
              <a:rPr lang="en-US" sz="2300" dirty="0"/>
              <a:t>database is represented as a collection of relations in the form of rows and columns of a two-dimensional table</a:t>
            </a:r>
            <a:r>
              <a:rPr lang="en-US" sz="2300" dirty="0" smtClean="0"/>
              <a:t>.</a:t>
            </a:r>
          </a:p>
          <a:p>
            <a:pPr lvl="1"/>
            <a:r>
              <a:rPr lang="en-US" sz="2300" dirty="0"/>
              <a:t> Each row is known as a tuple (a tuple contains all the data for an individual record) while each column represents an attribute. </a:t>
            </a:r>
          </a:p>
          <a:p>
            <a:pPr lvl="1"/>
            <a:r>
              <a:rPr lang="en-US" sz="2300" dirty="0"/>
              <a:t>R</a:t>
            </a:r>
            <a:r>
              <a:rPr lang="en-US" sz="2300" dirty="0" smtClean="0"/>
              <a:t>elation </a:t>
            </a:r>
            <a:r>
              <a:rPr lang="en-US" sz="2300" dirty="0"/>
              <a:t>"STUDENT" with attributes such as Stu. Id, Name, and Branch which consists of 4 records or tuples.</a:t>
            </a:r>
          </a:p>
        </p:txBody>
      </p:sp>
      <p:graphicFrame>
        <p:nvGraphicFramePr>
          <p:cNvPr id="4" name="Table 3"/>
          <p:cNvGraphicFramePr>
            <a:graphicFrameLocks noGrp="1"/>
          </p:cNvGraphicFramePr>
          <p:nvPr>
            <p:extLst>
              <p:ext uri="{D42A27DB-BD31-4B8C-83A1-F6EECF244321}">
                <p14:modId xmlns:p14="http://schemas.microsoft.com/office/powerpoint/2010/main" val="3400881604"/>
              </p:ext>
            </p:extLst>
          </p:nvPr>
        </p:nvGraphicFramePr>
        <p:xfrm>
          <a:off x="7072312" y="2245253"/>
          <a:ext cx="4630737" cy="3369734"/>
        </p:xfrm>
        <a:graphic>
          <a:graphicData uri="http://schemas.openxmlformats.org/drawingml/2006/table">
            <a:tbl>
              <a:tblPr firstRow="1" bandRow="1">
                <a:tableStyleId>{5C22544A-7EE6-4342-B048-85BDC9FD1C3A}</a:tableStyleId>
              </a:tblPr>
              <a:tblGrid>
                <a:gridCol w="1543579"/>
                <a:gridCol w="1543579"/>
                <a:gridCol w="1543579"/>
              </a:tblGrid>
              <a:tr h="668377">
                <a:tc>
                  <a:txBody>
                    <a:bodyPr/>
                    <a:lstStyle/>
                    <a:p>
                      <a:pPr algn="ctr"/>
                      <a:r>
                        <a:rPr lang="en-US" dirty="0">
                          <a:effectLst/>
                        </a:rPr>
                        <a:t>Stu. Id</a:t>
                      </a:r>
                    </a:p>
                  </a:txBody>
                  <a:tcPr anchor="ctr"/>
                </a:tc>
                <a:tc>
                  <a:txBody>
                    <a:bodyPr/>
                    <a:lstStyle/>
                    <a:p>
                      <a:pPr algn="ctr"/>
                      <a:r>
                        <a:rPr lang="en-US">
                          <a:effectLst/>
                        </a:rPr>
                        <a:t>Name</a:t>
                      </a:r>
                    </a:p>
                  </a:txBody>
                  <a:tcPr anchor="ctr"/>
                </a:tc>
                <a:tc>
                  <a:txBody>
                    <a:bodyPr/>
                    <a:lstStyle/>
                    <a:p>
                      <a:pPr algn="ctr"/>
                      <a:r>
                        <a:rPr lang="en-US">
                          <a:effectLst/>
                        </a:rPr>
                        <a:t>Branch</a:t>
                      </a:r>
                    </a:p>
                  </a:txBody>
                  <a:tcPr anchor="ctr"/>
                </a:tc>
              </a:tr>
              <a:tr h="668377">
                <a:tc>
                  <a:txBody>
                    <a:bodyPr/>
                    <a:lstStyle/>
                    <a:p>
                      <a:pPr algn="ctr"/>
                      <a:r>
                        <a:rPr lang="en-US">
                          <a:effectLst/>
                        </a:rPr>
                        <a:t>101</a:t>
                      </a:r>
                    </a:p>
                  </a:txBody>
                  <a:tcPr anchor="ctr"/>
                </a:tc>
                <a:tc>
                  <a:txBody>
                    <a:bodyPr/>
                    <a:lstStyle/>
                    <a:p>
                      <a:pPr algn="ctr"/>
                      <a:r>
                        <a:rPr lang="en-US" dirty="0" err="1">
                          <a:effectLst/>
                        </a:rPr>
                        <a:t>Naman</a:t>
                      </a:r>
                      <a:endParaRPr lang="en-US" dirty="0">
                        <a:effectLst/>
                      </a:endParaRPr>
                    </a:p>
                  </a:txBody>
                  <a:tcPr anchor="ctr"/>
                </a:tc>
                <a:tc>
                  <a:txBody>
                    <a:bodyPr/>
                    <a:lstStyle/>
                    <a:p>
                      <a:pPr algn="ctr"/>
                      <a:r>
                        <a:rPr lang="en-US">
                          <a:effectLst/>
                        </a:rPr>
                        <a:t>CSE</a:t>
                      </a:r>
                    </a:p>
                  </a:txBody>
                  <a:tcPr anchor="ctr"/>
                </a:tc>
              </a:tr>
              <a:tr h="677660">
                <a:tc>
                  <a:txBody>
                    <a:bodyPr/>
                    <a:lstStyle/>
                    <a:p>
                      <a:pPr algn="ctr"/>
                      <a:r>
                        <a:rPr lang="en-US">
                          <a:effectLst/>
                        </a:rPr>
                        <a:t>102</a:t>
                      </a:r>
                    </a:p>
                  </a:txBody>
                  <a:tcPr anchor="ctr"/>
                </a:tc>
                <a:tc>
                  <a:txBody>
                    <a:bodyPr/>
                    <a:lstStyle/>
                    <a:p>
                      <a:pPr algn="ctr"/>
                      <a:r>
                        <a:rPr lang="en-US">
                          <a:effectLst/>
                        </a:rPr>
                        <a:t>Saloni</a:t>
                      </a:r>
                    </a:p>
                  </a:txBody>
                  <a:tcPr anchor="ctr"/>
                </a:tc>
                <a:tc>
                  <a:txBody>
                    <a:bodyPr/>
                    <a:lstStyle/>
                    <a:p>
                      <a:pPr algn="ctr"/>
                      <a:r>
                        <a:rPr lang="en-US">
                          <a:effectLst/>
                        </a:rPr>
                        <a:t>ECE</a:t>
                      </a:r>
                    </a:p>
                  </a:txBody>
                  <a:tcPr anchor="ctr"/>
                </a:tc>
              </a:tr>
              <a:tr h="677660">
                <a:tc>
                  <a:txBody>
                    <a:bodyPr/>
                    <a:lstStyle/>
                    <a:p>
                      <a:pPr algn="ctr"/>
                      <a:r>
                        <a:rPr lang="en-US">
                          <a:effectLst/>
                        </a:rPr>
                        <a:t>103</a:t>
                      </a:r>
                    </a:p>
                  </a:txBody>
                  <a:tcPr anchor="ctr"/>
                </a:tc>
                <a:tc>
                  <a:txBody>
                    <a:bodyPr/>
                    <a:lstStyle/>
                    <a:p>
                      <a:pPr algn="ctr"/>
                      <a:r>
                        <a:rPr lang="en-US">
                          <a:effectLst/>
                        </a:rPr>
                        <a:t>Rishabh</a:t>
                      </a:r>
                    </a:p>
                  </a:txBody>
                  <a:tcPr anchor="ctr"/>
                </a:tc>
                <a:tc>
                  <a:txBody>
                    <a:bodyPr/>
                    <a:lstStyle/>
                    <a:p>
                      <a:pPr algn="ctr"/>
                      <a:r>
                        <a:rPr lang="en-US">
                          <a:effectLst/>
                        </a:rPr>
                        <a:t>IT</a:t>
                      </a:r>
                    </a:p>
                  </a:txBody>
                  <a:tcPr anchor="ctr"/>
                </a:tc>
              </a:tr>
              <a:tr h="677660">
                <a:tc>
                  <a:txBody>
                    <a:bodyPr/>
                    <a:lstStyle/>
                    <a:p>
                      <a:pPr algn="ctr"/>
                      <a:r>
                        <a:rPr lang="en-US">
                          <a:effectLst/>
                        </a:rPr>
                        <a:t>104</a:t>
                      </a:r>
                    </a:p>
                  </a:txBody>
                  <a:tcPr anchor="ctr"/>
                </a:tc>
                <a:tc>
                  <a:txBody>
                    <a:bodyPr/>
                    <a:lstStyle/>
                    <a:p>
                      <a:pPr algn="ctr"/>
                      <a:r>
                        <a:rPr lang="en-US">
                          <a:effectLst/>
                        </a:rPr>
                        <a:t>Pulkit</a:t>
                      </a:r>
                    </a:p>
                  </a:txBody>
                  <a:tcPr anchor="ctr"/>
                </a:tc>
                <a:tc>
                  <a:txBody>
                    <a:bodyPr/>
                    <a:lstStyle/>
                    <a:p>
                      <a:pPr algn="ctr"/>
                      <a:r>
                        <a:rPr lang="en-US" dirty="0">
                          <a:effectLst/>
                        </a:rPr>
                        <a:t>ME</a:t>
                      </a:r>
                    </a:p>
                  </a:txBody>
                  <a:tcPr anchor="ctr"/>
                </a:tc>
              </a:tr>
            </a:tbl>
          </a:graphicData>
        </a:graphic>
      </p:graphicFrame>
    </p:spTree>
    <p:extLst>
      <p:ext uri="{BB962C8B-B14F-4D97-AF65-F5344CB8AC3E}">
        <p14:creationId xmlns:p14="http://schemas.microsoft.com/office/powerpoint/2010/main" val="23686988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models and its types</a:t>
            </a:r>
          </a:p>
        </p:txBody>
      </p:sp>
      <p:sp>
        <p:nvSpPr>
          <p:cNvPr id="3" name="Content Placeholder 2"/>
          <p:cNvSpPr>
            <a:spLocks noGrp="1"/>
          </p:cNvSpPr>
          <p:nvPr>
            <p:ph idx="1"/>
          </p:nvPr>
        </p:nvSpPr>
        <p:spPr>
          <a:xfrm>
            <a:off x="464457" y="2054681"/>
            <a:ext cx="6665006" cy="4403269"/>
          </a:xfrm>
        </p:spPr>
        <p:txBody>
          <a:bodyPr/>
          <a:lstStyle/>
          <a:p>
            <a:r>
              <a:rPr lang="en-US" b="1" dirty="0"/>
              <a:t>Object-Oriented Data model</a:t>
            </a:r>
          </a:p>
          <a:p>
            <a:pPr lvl="1"/>
            <a:r>
              <a:rPr lang="en-US" sz="2400" dirty="0"/>
              <a:t>combination of object-oriented programming and relational data model. </a:t>
            </a:r>
          </a:p>
          <a:p>
            <a:pPr lvl="1"/>
            <a:r>
              <a:rPr lang="en-US" sz="2400" dirty="0" smtClean="0"/>
              <a:t>Here,  </a:t>
            </a:r>
            <a:r>
              <a:rPr lang="en-US" sz="2400" dirty="0"/>
              <a:t>data and their relationship are represented in a single structure which is known as an object.</a:t>
            </a:r>
          </a:p>
          <a:p>
            <a:pPr lvl="1"/>
            <a:r>
              <a:rPr lang="en-US" sz="2400" dirty="0"/>
              <a:t>Since data is stored as objects we can easily store </a:t>
            </a:r>
            <a:r>
              <a:rPr lang="en-US" sz="2400" b="1" dirty="0"/>
              <a:t>audio, video, images,</a:t>
            </a:r>
            <a:r>
              <a:rPr lang="en-US" sz="2400" dirty="0"/>
              <a:t> </a:t>
            </a:r>
            <a:r>
              <a:rPr lang="en-US" sz="2400" dirty="0" smtClean="0"/>
              <a:t>etc. </a:t>
            </a:r>
            <a:r>
              <a:rPr lang="en-US" sz="2400" dirty="0"/>
              <a:t>in the database which was very difficult and inconvenient to do in the relational model</a:t>
            </a:r>
          </a:p>
          <a:p>
            <a:endParaRPr lang="en-US" dirty="0"/>
          </a:p>
        </p:txBody>
      </p:sp>
      <p:pic>
        <p:nvPicPr>
          <p:cNvPr id="4" name="Picture 3"/>
          <p:cNvPicPr>
            <a:picLocks noChangeAspect="1"/>
          </p:cNvPicPr>
          <p:nvPr/>
        </p:nvPicPr>
        <p:blipFill rotWithShape="1">
          <a:blip r:embed="rId2"/>
          <a:srcRect l="15996" t="37695" r="47547" b="26368"/>
          <a:stretch/>
        </p:blipFill>
        <p:spPr>
          <a:xfrm>
            <a:off x="7272337" y="2271713"/>
            <a:ext cx="4743451" cy="2628900"/>
          </a:xfrm>
          <a:prstGeom prst="rect">
            <a:avLst/>
          </a:prstGeom>
        </p:spPr>
      </p:pic>
      <p:cxnSp>
        <p:nvCxnSpPr>
          <p:cNvPr id="11" name="Curved Connector 10"/>
          <p:cNvCxnSpPr/>
          <p:nvPr/>
        </p:nvCxnSpPr>
        <p:spPr>
          <a:xfrm flipV="1">
            <a:off x="9129713" y="3500439"/>
            <a:ext cx="1143000" cy="1057274"/>
          </a:xfrm>
          <a:prstGeom prst="curvedConnector3">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9444907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models and its types</a:t>
            </a:r>
          </a:p>
        </p:txBody>
      </p:sp>
      <p:sp>
        <p:nvSpPr>
          <p:cNvPr id="3" name="Content Placeholder 2"/>
          <p:cNvSpPr>
            <a:spLocks noGrp="1"/>
          </p:cNvSpPr>
          <p:nvPr>
            <p:ph idx="1"/>
          </p:nvPr>
        </p:nvSpPr>
        <p:spPr>
          <a:xfrm>
            <a:off x="464457" y="2054681"/>
            <a:ext cx="6407831" cy="4176713"/>
          </a:xfrm>
        </p:spPr>
        <p:txBody>
          <a:bodyPr/>
          <a:lstStyle/>
          <a:p>
            <a:r>
              <a:rPr lang="en-US" sz="2800" b="1" dirty="0"/>
              <a:t>Object Relational Data </a:t>
            </a:r>
            <a:r>
              <a:rPr lang="en-US" sz="2800" b="1" dirty="0" smtClean="0"/>
              <a:t>Model</a:t>
            </a:r>
          </a:p>
          <a:p>
            <a:pPr lvl="1"/>
            <a:r>
              <a:rPr lang="en-US" sz="2400" dirty="0" smtClean="0"/>
              <a:t>Integration </a:t>
            </a:r>
            <a:r>
              <a:rPr lang="en-US" sz="2400" dirty="0"/>
              <a:t>of the object-oriented model and the relational model. Since it inherits properties from both of the models it supports objects, classes, </a:t>
            </a:r>
            <a:r>
              <a:rPr lang="en-US" sz="2400" dirty="0" smtClean="0"/>
              <a:t>etc. </a:t>
            </a:r>
            <a:r>
              <a:rPr lang="en-US" sz="2400" dirty="0"/>
              <a:t>like object-oriented models, and tabular structures like the relational model.</a:t>
            </a:r>
            <a:endParaRPr lang="en-US" sz="2400" b="1" dirty="0"/>
          </a:p>
          <a:p>
            <a:pPr lvl="1"/>
            <a:r>
              <a:rPr lang="en-US" sz="2400" dirty="0"/>
              <a:t>C</a:t>
            </a:r>
            <a:r>
              <a:rPr lang="en-US" sz="2400" dirty="0" smtClean="0"/>
              <a:t>omplex </a:t>
            </a:r>
            <a:r>
              <a:rPr lang="en-US" sz="2400" dirty="0"/>
              <a:t>and quite difficult to handle</a:t>
            </a:r>
          </a:p>
        </p:txBody>
      </p:sp>
      <p:pic>
        <p:nvPicPr>
          <p:cNvPr id="4" name="Picture 3"/>
          <p:cNvPicPr>
            <a:picLocks noChangeAspect="1"/>
          </p:cNvPicPr>
          <p:nvPr/>
        </p:nvPicPr>
        <p:blipFill rotWithShape="1">
          <a:blip r:embed="rId2"/>
          <a:srcRect l="16324" t="36914" r="45682" b="18359"/>
          <a:stretch/>
        </p:blipFill>
        <p:spPr>
          <a:xfrm>
            <a:off x="7058025" y="2054681"/>
            <a:ext cx="4943475" cy="3916819"/>
          </a:xfrm>
          <a:prstGeom prst="rect">
            <a:avLst/>
          </a:prstGeom>
        </p:spPr>
      </p:pic>
    </p:spTree>
    <p:extLst>
      <p:ext uri="{BB962C8B-B14F-4D97-AF65-F5344CB8AC3E}">
        <p14:creationId xmlns:p14="http://schemas.microsoft.com/office/powerpoint/2010/main" val="36484007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models and its types</a:t>
            </a:r>
          </a:p>
        </p:txBody>
      </p:sp>
      <p:sp>
        <p:nvSpPr>
          <p:cNvPr id="3" name="Content Placeholder 2"/>
          <p:cNvSpPr>
            <a:spLocks noGrp="1"/>
          </p:cNvSpPr>
          <p:nvPr>
            <p:ph idx="1"/>
          </p:nvPr>
        </p:nvSpPr>
        <p:spPr/>
        <p:txBody>
          <a:bodyPr/>
          <a:lstStyle/>
          <a:p>
            <a:r>
              <a:rPr lang="en-US" dirty="0" smtClean="0"/>
              <a:t>Entity Relationship model	</a:t>
            </a:r>
          </a:p>
          <a:p>
            <a:pPr lvl="1"/>
            <a:r>
              <a:rPr lang="en-US" dirty="0"/>
              <a:t>high-level data model that describes the structure of the database in a </a:t>
            </a:r>
            <a:r>
              <a:rPr lang="en-US" dirty="0" smtClean="0"/>
              <a:t>pictorial </a:t>
            </a:r>
            <a:r>
              <a:rPr lang="en-US" dirty="0"/>
              <a:t>form which is known as </a:t>
            </a:r>
            <a:r>
              <a:rPr lang="en-US" dirty="0" smtClean="0"/>
              <a:t>ER-diagram</a:t>
            </a:r>
          </a:p>
          <a:p>
            <a:pPr lvl="1"/>
            <a:r>
              <a:rPr lang="en-US" dirty="0"/>
              <a:t>ER model develops a conceptual view of the data hence it can be used as a blueprint to implement the database in the future.</a:t>
            </a:r>
            <a:br>
              <a:rPr lang="en-US" dirty="0"/>
            </a:br>
            <a:r>
              <a:rPr lang="en-US" dirty="0"/>
              <a:t>Developers can easily understand the system just by looking at ER </a:t>
            </a:r>
            <a:r>
              <a:rPr lang="en-US" dirty="0" smtClean="0"/>
              <a:t>diagram.</a:t>
            </a:r>
            <a:endParaRPr lang="en-US" dirty="0"/>
          </a:p>
        </p:txBody>
      </p:sp>
    </p:spTree>
    <p:extLst>
      <p:ext uri="{BB962C8B-B14F-4D97-AF65-F5344CB8AC3E}">
        <p14:creationId xmlns:p14="http://schemas.microsoft.com/office/powerpoint/2010/main" val="27298684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model</a:t>
            </a:r>
          </a:p>
        </p:txBody>
      </p:sp>
      <p:sp>
        <p:nvSpPr>
          <p:cNvPr id="3" name="Content Placeholder 2"/>
          <p:cNvSpPr>
            <a:spLocks noGrp="1"/>
          </p:cNvSpPr>
          <p:nvPr>
            <p:ph idx="1"/>
          </p:nvPr>
        </p:nvSpPr>
        <p:spPr>
          <a:xfrm>
            <a:off x="464456" y="2054681"/>
            <a:ext cx="11727543" cy="4176713"/>
          </a:xfrm>
        </p:spPr>
        <p:txBody>
          <a:bodyPr/>
          <a:lstStyle/>
          <a:p>
            <a:r>
              <a:rPr lang="en-US" sz="2000" b="1" dirty="0"/>
              <a:t>Entity -</a:t>
            </a:r>
            <a:r>
              <a:rPr lang="en-US" sz="2000" dirty="0"/>
              <a:t> </a:t>
            </a:r>
            <a:endParaRPr lang="en-US" sz="2000" dirty="0" smtClean="0"/>
          </a:p>
          <a:p>
            <a:pPr lvl="1"/>
            <a:r>
              <a:rPr lang="en-US" sz="1800" dirty="0" smtClean="0"/>
              <a:t>Anything </a:t>
            </a:r>
            <a:r>
              <a:rPr lang="en-US" sz="1800" dirty="0"/>
              <a:t>that has an independent existence about which we collect the data</a:t>
            </a:r>
            <a:r>
              <a:rPr lang="en-US" sz="1800" dirty="0" smtClean="0"/>
              <a:t>.</a:t>
            </a:r>
          </a:p>
          <a:p>
            <a:pPr lvl="1"/>
            <a:r>
              <a:rPr lang="en-US" sz="1800" dirty="0" smtClean="0"/>
              <a:t>They </a:t>
            </a:r>
            <a:r>
              <a:rPr lang="en-US" sz="1800" dirty="0"/>
              <a:t>are represented as rectangles in the ER diagram. </a:t>
            </a:r>
            <a:endParaRPr lang="en-US" sz="1800" dirty="0" smtClean="0"/>
          </a:p>
          <a:p>
            <a:pPr lvl="1"/>
            <a:r>
              <a:rPr lang="en-US" sz="1800" dirty="0" smtClean="0"/>
              <a:t>For </a:t>
            </a:r>
            <a:r>
              <a:rPr lang="en-US" sz="1800" dirty="0"/>
              <a:t>example - Car, house, employee.</a:t>
            </a:r>
          </a:p>
          <a:p>
            <a:r>
              <a:rPr lang="en-US" sz="2000" b="1" dirty="0"/>
              <a:t>Entity Set -</a:t>
            </a:r>
            <a:r>
              <a:rPr lang="en-US" sz="2000" dirty="0"/>
              <a:t> </a:t>
            </a:r>
            <a:endParaRPr lang="en-US" sz="2000" dirty="0" smtClean="0"/>
          </a:p>
          <a:p>
            <a:pPr lvl="1"/>
            <a:r>
              <a:rPr lang="en-US" sz="1800" dirty="0" smtClean="0"/>
              <a:t>A </a:t>
            </a:r>
            <a:r>
              <a:rPr lang="en-US" sz="1800" dirty="0"/>
              <a:t>set of the same type of entities is known as an entity set</a:t>
            </a:r>
            <a:r>
              <a:rPr lang="en-US" sz="1800" dirty="0" smtClean="0"/>
              <a:t>.</a:t>
            </a:r>
          </a:p>
          <a:p>
            <a:pPr lvl="1"/>
            <a:r>
              <a:rPr lang="en-US" sz="1800" dirty="0" smtClean="0"/>
              <a:t> </a:t>
            </a:r>
            <a:r>
              <a:rPr lang="en-US" sz="1800" dirty="0"/>
              <a:t>For example - Set of students studying in a college.</a:t>
            </a:r>
          </a:p>
          <a:p>
            <a:r>
              <a:rPr lang="en-US" sz="2000" b="1" dirty="0"/>
              <a:t>Attributes </a:t>
            </a:r>
            <a:endParaRPr lang="en-US" sz="2000" b="1" dirty="0" smtClean="0"/>
          </a:p>
          <a:p>
            <a:pPr lvl="1"/>
            <a:r>
              <a:rPr lang="en-US" sz="1800" dirty="0" smtClean="0"/>
              <a:t>Properties </a:t>
            </a:r>
            <a:r>
              <a:rPr lang="en-US" sz="1800" dirty="0"/>
              <a:t>that define entities are called attributes. </a:t>
            </a:r>
            <a:endParaRPr lang="en-US" sz="1800" dirty="0" smtClean="0"/>
          </a:p>
          <a:p>
            <a:pPr lvl="1"/>
            <a:r>
              <a:rPr lang="en-US" sz="1800" dirty="0"/>
              <a:t>T</a:t>
            </a:r>
            <a:r>
              <a:rPr lang="en-US" sz="1800" dirty="0" smtClean="0"/>
              <a:t>hey </a:t>
            </a:r>
            <a:r>
              <a:rPr lang="en-US" sz="1800" dirty="0"/>
              <a:t>are represented by an ellipse shape.</a:t>
            </a:r>
          </a:p>
          <a:p>
            <a:r>
              <a:rPr lang="en-US" sz="2000" b="1" dirty="0"/>
              <a:t>Relationships </a:t>
            </a:r>
            <a:r>
              <a:rPr lang="en-US" sz="2000" b="1" dirty="0" smtClean="0"/>
              <a:t>–</a:t>
            </a:r>
            <a:endParaRPr lang="en-US" sz="2000" dirty="0"/>
          </a:p>
          <a:p>
            <a:pPr lvl="1"/>
            <a:r>
              <a:rPr lang="en-US" sz="1800" dirty="0" smtClean="0"/>
              <a:t>A</a:t>
            </a:r>
            <a:r>
              <a:rPr lang="en-US" sz="1800" dirty="0"/>
              <a:t> relationship in DBMS is used to describe the association between entities. They are represented as diamond </a:t>
            </a:r>
            <a:r>
              <a:rPr lang="en-US" sz="1800" dirty="0" smtClean="0"/>
              <a:t>in </a:t>
            </a:r>
            <a:r>
              <a:rPr lang="en-US" sz="1800" dirty="0"/>
              <a:t>the ER diagram.</a:t>
            </a:r>
          </a:p>
          <a:p>
            <a:endParaRPr lang="en-US" sz="2000" dirty="0"/>
          </a:p>
        </p:txBody>
      </p:sp>
    </p:spTree>
    <p:extLst>
      <p:ext uri="{BB962C8B-B14F-4D97-AF65-F5344CB8AC3E}">
        <p14:creationId xmlns:p14="http://schemas.microsoft.com/office/powerpoint/2010/main" val="13906351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model</a:t>
            </a:r>
          </a:p>
        </p:txBody>
      </p:sp>
      <p:pic>
        <p:nvPicPr>
          <p:cNvPr id="4" name="Content Placeholder 3"/>
          <p:cNvPicPr>
            <a:picLocks noGrp="1" noChangeAspect="1"/>
          </p:cNvPicPr>
          <p:nvPr>
            <p:ph idx="1"/>
          </p:nvPr>
        </p:nvPicPr>
        <p:blipFill rotWithShape="1">
          <a:blip r:embed="rId2"/>
          <a:srcRect l="16429" t="22653" r="43953" b="13037"/>
          <a:stretch/>
        </p:blipFill>
        <p:spPr>
          <a:xfrm>
            <a:off x="5836557" y="1884561"/>
            <a:ext cx="5167819" cy="4716264"/>
          </a:xfrm>
          <a:prstGeom prst="rect">
            <a:avLst/>
          </a:prstGeom>
        </p:spPr>
      </p:pic>
      <p:sp>
        <p:nvSpPr>
          <p:cNvPr id="6" name="Content Placeholder 2"/>
          <p:cNvSpPr txBox="1">
            <a:spLocks/>
          </p:cNvSpPr>
          <p:nvPr/>
        </p:nvSpPr>
        <p:spPr bwMode="auto">
          <a:xfrm>
            <a:off x="464456" y="2054681"/>
            <a:ext cx="5372101" cy="417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69900" indent="-469900" algn="l" rtl="0" eaLnBrk="1" fontAlgn="base" hangingPunct="1">
              <a:spcBef>
                <a:spcPct val="20000"/>
              </a:spcBef>
              <a:spcAft>
                <a:spcPct val="0"/>
              </a:spcAft>
              <a:buClr>
                <a:schemeClr val="bg2"/>
              </a:buClr>
              <a:buSzPct val="70000"/>
              <a:buFont typeface="Wingdings" panose="05000000000000000000" pitchFamily="2" charset="2"/>
              <a:buChar char="o"/>
              <a:defRPr sz="3200" kern="1200">
                <a:solidFill>
                  <a:schemeClr val="tx1"/>
                </a:solidFill>
                <a:latin typeface="+mn-lt"/>
                <a:ea typeface="+mn-ea"/>
                <a:cs typeface="+mn-cs"/>
              </a:defRPr>
            </a:lvl1pPr>
            <a:lvl2pPr marL="908050" indent="-436563" algn="l" rtl="0" eaLnBrk="1" fontAlgn="base" hangingPunct="1">
              <a:spcBef>
                <a:spcPct val="20000"/>
              </a:spcBef>
              <a:spcAft>
                <a:spcPct val="0"/>
              </a:spcAft>
              <a:buClr>
                <a:schemeClr val="accent2"/>
              </a:buClr>
              <a:buSzPct val="75000"/>
              <a:buFont typeface="Wingdings" panose="05000000000000000000" pitchFamily="2" charset="2"/>
              <a:buChar char="n"/>
              <a:defRPr sz="2800" kern="1200">
                <a:solidFill>
                  <a:schemeClr val="tx1"/>
                </a:solidFill>
                <a:latin typeface="+mn-lt"/>
                <a:ea typeface="+mn-ea"/>
                <a:cs typeface="+mn-cs"/>
              </a:defRPr>
            </a:lvl2pPr>
            <a:lvl3pPr marL="1377950" indent="-468313" algn="l" rtl="0" eaLnBrk="1" fontAlgn="base" hangingPunct="1">
              <a:spcBef>
                <a:spcPct val="20000"/>
              </a:spcBef>
              <a:spcAft>
                <a:spcPct val="0"/>
              </a:spcAft>
              <a:buClr>
                <a:schemeClr val="bg2"/>
              </a:buClr>
              <a:buSzPct val="65000"/>
              <a:buFont typeface="Wingdings" panose="05000000000000000000" pitchFamily="2" charset="2"/>
              <a:buChar char="o"/>
              <a:defRPr sz="2400" kern="1200">
                <a:solidFill>
                  <a:schemeClr val="tx1"/>
                </a:solidFill>
                <a:latin typeface="+mn-lt"/>
                <a:ea typeface="+mn-ea"/>
                <a:cs typeface="+mn-cs"/>
              </a:defRPr>
            </a:lvl3pPr>
            <a:lvl4pPr marL="1827213" indent="-438150" algn="l" rtl="0" eaLnBrk="1" fontAlgn="base" hangingPunct="1">
              <a:spcBef>
                <a:spcPct val="20000"/>
              </a:spcBef>
              <a:spcAft>
                <a:spcPct val="0"/>
              </a:spcAft>
              <a:buClr>
                <a:schemeClr val="accent2"/>
              </a:buClr>
              <a:buSzPct val="75000"/>
              <a:buFont typeface="Wingdings" panose="05000000000000000000" pitchFamily="2" charset="2"/>
              <a:buChar char="n"/>
              <a:defRPr sz="2000" kern="1200">
                <a:solidFill>
                  <a:schemeClr val="tx1"/>
                </a:solidFill>
                <a:latin typeface="+mn-lt"/>
                <a:ea typeface="+mn-ea"/>
                <a:cs typeface="+mn-cs"/>
              </a:defRPr>
            </a:lvl4pPr>
            <a:lvl5pPr marL="2297113" indent="-468313" algn="l" rtl="0" eaLnBrk="1" fontAlgn="base" hangingPunct="1">
              <a:spcBef>
                <a:spcPct val="20000"/>
              </a:spcBef>
              <a:spcAft>
                <a:spcPct val="0"/>
              </a:spcAft>
              <a:buClr>
                <a:schemeClr val="accent1"/>
              </a:buClr>
              <a:buSzPct val="50000"/>
              <a:buFont typeface="Wingdings" panose="05000000000000000000" pitchFamily="2" charset="2"/>
              <a:buChar char="o"/>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W</a:t>
            </a:r>
            <a:r>
              <a:rPr lang="en-US" sz="2400" dirty="0" smtClean="0"/>
              <a:t>e </a:t>
            </a:r>
            <a:r>
              <a:rPr lang="en-US" sz="2400" dirty="0"/>
              <a:t>have two entities that are Employee and Company, and the relationship among them</a:t>
            </a:r>
            <a:r>
              <a:rPr lang="en-US" sz="2400" dirty="0" smtClean="0"/>
              <a:t>.</a:t>
            </a:r>
          </a:p>
          <a:p>
            <a:r>
              <a:rPr lang="en-US" sz="2400" dirty="0" smtClean="0"/>
              <a:t> </a:t>
            </a:r>
            <a:r>
              <a:rPr lang="en-US" sz="2400" dirty="0"/>
              <a:t>Also, in the </a:t>
            </a:r>
            <a:r>
              <a:rPr lang="en-US" sz="2400" dirty="0" smtClean="0"/>
              <a:t>represented </a:t>
            </a:r>
            <a:r>
              <a:rPr lang="en-US" sz="2400" dirty="0"/>
              <a:t>ER diagram, we can see that both the employee and company have some attributes and the relationship is of "works in" type, which means the employee works in a company</a:t>
            </a:r>
          </a:p>
        </p:txBody>
      </p:sp>
    </p:spTree>
    <p:extLst>
      <p:ext uri="{BB962C8B-B14F-4D97-AF65-F5344CB8AC3E}">
        <p14:creationId xmlns:p14="http://schemas.microsoft.com/office/powerpoint/2010/main" val="16411027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architecture &amp; types </a:t>
            </a:r>
            <a:endParaRPr lang="en-US" dirty="0"/>
          </a:p>
        </p:txBody>
      </p:sp>
      <p:sp>
        <p:nvSpPr>
          <p:cNvPr id="3" name="Content Placeholder 2"/>
          <p:cNvSpPr>
            <a:spLocks noGrp="1"/>
          </p:cNvSpPr>
          <p:nvPr>
            <p:ph idx="1"/>
          </p:nvPr>
        </p:nvSpPr>
        <p:spPr>
          <a:xfrm>
            <a:off x="464457" y="2054681"/>
            <a:ext cx="4407581" cy="4176713"/>
          </a:xfrm>
        </p:spPr>
        <p:txBody>
          <a:bodyPr/>
          <a:lstStyle/>
          <a:p>
            <a:r>
              <a:rPr lang="en-US" sz="2400" dirty="0" smtClean="0"/>
              <a:t>DB architecture </a:t>
            </a:r>
            <a:r>
              <a:rPr lang="en-US" sz="2400" dirty="0"/>
              <a:t>is crucial for efficient data management and system performance. </a:t>
            </a:r>
            <a:endParaRPr lang="en-US" sz="2400" dirty="0" smtClean="0"/>
          </a:p>
          <a:p>
            <a:r>
              <a:rPr lang="en-US" sz="2400" dirty="0" smtClean="0"/>
              <a:t>It </a:t>
            </a:r>
            <a:r>
              <a:rPr lang="en-US" sz="2400" dirty="0"/>
              <a:t>involves the database's design, development, and maintenance, determining how users interact with and access the system. </a:t>
            </a:r>
            <a:r>
              <a:rPr lang="en-US" sz="2400" dirty="0" smtClean="0"/>
              <a:t> </a:t>
            </a:r>
          </a:p>
          <a:p>
            <a:endParaRPr lang="en-US" sz="2400" dirty="0"/>
          </a:p>
        </p:txBody>
      </p:sp>
      <p:pic>
        <p:nvPicPr>
          <p:cNvPr id="4" name="Picture 3"/>
          <p:cNvPicPr>
            <a:picLocks noChangeAspect="1"/>
          </p:cNvPicPr>
          <p:nvPr/>
        </p:nvPicPr>
        <p:blipFill rotWithShape="1">
          <a:blip r:embed="rId2"/>
          <a:srcRect l="12811" t="25586" r="43704" b="30469"/>
          <a:stretch/>
        </p:blipFill>
        <p:spPr>
          <a:xfrm>
            <a:off x="4872038" y="1771312"/>
            <a:ext cx="6343650" cy="4743450"/>
          </a:xfrm>
          <a:prstGeom prst="rect">
            <a:avLst/>
          </a:prstGeom>
        </p:spPr>
      </p:pic>
    </p:spTree>
    <p:extLst>
      <p:ext uri="{BB962C8B-B14F-4D97-AF65-F5344CB8AC3E}">
        <p14:creationId xmlns:p14="http://schemas.microsoft.com/office/powerpoint/2010/main" val="38369516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DBA : One tier</a:t>
            </a:r>
            <a:endParaRPr lang="en-US" dirty="0"/>
          </a:p>
        </p:txBody>
      </p:sp>
      <p:sp>
        <p:nvSpPr>
          <p:cNvPr id="3" name="Content Placeholder 2"/>
          <p:cNvSpPr>
            <a:spLocks noGrp="1"/>
          </p:cNvSpPr>
          <p:nvPr>
            <p:ph idx="1"/>
          </p:nvPr>
        </p:nvSpPr>
        <p:spPr/>
        <p:txBody>
          <a:bodyPr/>
          <a:lstStyle/>
          <a:p>
            <a:r>
              <a:rPr lang="en-US" sz="2400" dirty="0" smtClean="0"/>
              <a:t>Here, </a:t>
            </a:r>
            <a:r>
              <a:rPr lang="en-US" sz="2400" dirty="0"/>
              <a:t>database is directly available to the user. It means the user </a:t>
            </a:r>
            <a:r>
              <a:rPr lang="en-US" sz="2400" dirty="0" smtClean="0"/>
              <a:t>directly sits </a:t>
            </a:r>
            <a:r>
              <a:rPr lang="en-US" sz="2400" dirty="0"/>
              <a:t>on the DBMS and uses it.</a:t>
            </a:r>
          </a:p>
          <a:p>
            <a:r>
              <a:rPr lang="en-US" sz="2400" dirty="0"/>
              <a:t>Any changes done here will directly be done on the database itself. </a:t>
            </a:r>
            <a:endParaRPr lang="en-US" sz="2400" dirty="0" smtClean="0"/>
          </a:p>
          <a:p>
            <a:r>
              <a:rPr lang="en-US" sz="2400" dirty="0" smtClean="0"/>
              <a:t>The </a:t>
            </a:r>
            <a:r>
              <a:rPr lang="en-US" sz="2400" dirty="0"/>
              <a:t>1-Tier architecture is used for development of the local application, where programmers can directly </a:t>
            </a:r>
            <a:r>
              <a:rPr lang="en-US" sz="2400" dirty="0" smtClean="0"/>
              <a:t>communicate </a:t>
            </a:r>
            <a:r>
              <a:rPr lang="en-US" sz="2400" dirty="0"/>
              <a:t>with the database for the quick response</a:t>
            </a:r>
            <a:r>
              <a:rPr lang="en-US" sz="2400" dirty="0" smtClean="0"/>
              <a:t>.</a:t>
            </a:r>
          </a:p>
          <a:p>
            <a:r>
              <a:rPr lang="en-US" sz="2400" dirty="0" smtClean="0"/>
              <a:t>Use case :</a:t>
            </a:r>
          </a:p>
          <a:p>
            <a:pPr lvl="1"/>
            <a:r>
              <a:rPr lang="en-US" sz="2400" dirty="0"/>
              <a:t>The data isn't changed frequently.</a:t>
            </a:r>
          </a:p>
          <a:p>
            <a:pPr lvl="1"/>
            <a:r>
              <a:rPr lang="en-US" sz="2400" dirty="0"/>
              <a:t>No multiple users are accessing the database system.</a:t>
            </a:r>
          </a:p>
          <a:p>
            <a:pPr lvl="1"/>
            <a:r>
              <a:rPr lang="en-US" sz="2400" dirty="0"/>
              <a:t>We need a direct and simple way to modify or access the database for application development.</a:t>
            </a:r>
          </a:p>
          <a:p>
            <a:pPr lvl="1"/>
            <a:endParaRPr lang="en-US" sz="2400" dirty="0" smtClean="0"/>
          </a:p>
          <a:p>
            <a:endParaRPr lang="en-US" sz="2400" dirty="0"/>
          </a:p>
        </p:txBody>
      </p:sp>
    </p:spTree>
    <p:extLst>
      <p:ext uri="{BB962C8B-B14F-4D97-AF65-F5344CB8AC3E}">
        <p14:creationId xmlns:p14="http://schemas.microsoft.com/office/powerpoint/2010/main" val="32466068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DBA : One tier : </a:t>
            </a:r>
            <a:r>
              <a:rPr lang="en-US" dirty="0"/>
              <a:t>Example</a:t>
            </a:r>
          </a:p>
        </p:txBody>
      </p:sp>
      <p:sp>
        <p:nvSpPr>
          <p:cNvPr id="3" name="Content Placeholder 2"/>
          <p:cNvSpPr>
            <a:spLocks noGrp="1"/>
          </p:cNvSpPr>
          <p:nvPr>
            <p:ph idx="1"/>
          </p:nvPr>
        </p:nvSpPr>
        <p:spPr>
          <a:xfrm>
            <a:off x="464457" y="2054681"/>
            <a:ext cx="5064806" cy="4176713"/>
          </a:xfrm>
        </p:spPr>
        <p:txBody>
          <a:bodyPr/>
          <a:lstStyle/>
          <a:p>
            <a:r>
              <a:rPr lang="en-US" sz="2400" dirty="0" smtClean="0"/>
              <a:t>In </a:t>
            </a:r>
            <a:r>
              <a:rPr lang="en-US" sz="2400" dirty="0"/>
              <a:t>order to learn the Structure Query Language (SQL), we set up our SQL server and the database on our local system. </a:t>
            </a:r>
            <a:endParaRPr lang="en-US" sz="2400" dirty="0" smtClean="0"/>
          </a:p>
          <a:p>
            <a:r>
              <a:rPr lang="en-US" sz="2400" dirty="0" smtClean="0"/>
              <a:t>This </a:t>
            </a:r>
            <a:r>
              <a:rPr lang="en-US" sz="2400" dirty="0"/>
              <a:t>SQL server enables us to directly interact with the relational database and execute certain operations without requiring any network connection</a:t>
            </a:r>
          </a:p>
          <a:p>
            <a:endParaRPr lang="en-US" sz="2800" dirty="0"/>
          </a:p>
        </p:txBody>
      </p:sp>
      <p:pic>
        <p:nvPicPr>
          <p:cNvPr id="4" name="Picture 3"/>
          <p:cNvPicPr>
            <a:picLocks noChangeAspect="1"/>
          </p:cNvPicPr>
          <p:nvPr/>
        </p:nvPicPr>
        <p:blipFill rotWithShape="1">
          <a:blip r:embed="rId2"/>
          <a:srcRect l="14018" t="23633" r="44803" b="37305"/>
          <a:stretch/>
        </p:blipFill>
        <p:spPr>
          <a:xfrm>
            <a:off x="5529263" y="2054681"/>
            <a:ext cx="6402584" cy="3414712"/>
          </a:xfrm>
          <a:prstGeom prst="rect">
            <a:avLst/>
          </a:prstGeom>
        </p:spPr>
      </p:pic>
    </p:spTree>
    <p:extLst>
      <p:ext uri="{BB962C8B-B14F-4D97-AF65-F5344CB8AC3E}">
        <p14:creationId xmlns:p14="http://schemas.microsoft.com/office/powerpoint/2010/main" val="3003848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File Systems</a:t>
            </a:r>
            <a:endParaRPr lang="en-US" dirty="0"/>
          </a:p>
        </p:txBody>
      </p:sp>
      <p:sp>
        <p:nvSpPr>
          <p:cNvPr id="3" name="Content Placeholder 2"/>
          <p:cNvSpPr>
            <a:spLocks noGrp="1"/>
          </p:cNvSpPr>
          <p:nvPr>
            <p:ph idx="1"/>
          </p:nvPr>
        </p:nvSpPr>
        <p:spPr/>
        <p:txBody>
          <a:bodyPr/>
          <a:lstStyle/>
          <a:p>
            <a:r>
              <a:rPr lang="en-US" sz="2800" dirty="0"/>
              <a:t>Its a manual way of storing data as “Files”.</a:t>
            </a:r>
          </a:p>
          <a:p>
            <a:r>
              <a:rPr lang="en-US" sz="2800" dirty="0"/>
              <a:t>Considering a scenario of a bank before the introduction of DBMS, for example, say someone went to the bank to deposit a certain amount in their account.</a:t>
            </a:r>
          </a:p>
          <a:p>
            <a:r>
              <a:rPr lang="en-US" sz="2800" dirty="0" smtClean="0"/>
              <a:t>So </a:t>
            </a:r>
            <a:r>
              <a:rPr lang="en-US" sz="2800" dirty="0"/>
              <a:t>as the DBMS is not available so the bank employee has to manually register their account number, name, and amount in either a written manner or type and store them locally in the computer as a file. </a:t>
            </a:r>
          </a:p>
        </p:txBody>
      </p:sp>
    </p:spTree>
    <p:extLst>
      <p:ext uri="{BB962C8B-B14F-4D97-AF65-F5344CB8AC3E}">
        <p14:creationId xmlns:p14="http://schemas.microsoft.com/office/powerpoint/2010/main" val="14495076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DBA : One </a:t>
            </a:r>
            <a:r>
              <a:rPr lang="en-US" dirty="0" smtClean="0"/>
              <a:t>tier : Use Case</a:t>
            </a:r>
            <a:endParaRPr lang="en-US" dirty="0"/>
          </a:p>
        </p:txBody>
      </p:sp>
      <p:sp>
        <p:nvSpPr>
          <p:cNvPr id="6" name="Content Placeholder 5"/>
          <p:cNvSpPr>
            <a:spLocks noGrp="1"/>
          </p:cNvSpPr>
          <p:nvPr>
            <p:ph idx="1"/>
          </p:nvPr>
        </p:nvSpPr>
        <p:spPr/>
        <p:txBody>
          <a:bodyPr/>
          <a:lstStyle/>
          <a:p>
            <a:r>
              <a:rPr lang="en-US" dirty="0"/>
              <a:t>The data isn't changed frequently.</a:t>
            </a:r>
          </a:p>
          <a:p>
            <a:r>
              <a:rPr lang="en-US" dirty="0"/>
              <a:t>No multiple users are accessing the database system.</a:t>
            </a:r>
          </a:p>
          <a:p>
            <a:r>
              <a:rPr lang="en-US" dirty="0"/>
              <a:t>We need a direct and simple way to modify or access the database for application development.</a:t>
            </a:r>
          </a:p>
          <a:p>
            <a:endParaRPr lang="en-US" dirty="0"/>
          </a:p>
        </p:txBody>
      </p:sp>
    </p:spTree>
    <p:extLst>
      <p:ext uri="{BB962C8B-B14F-4D97-AF65-F5344CB8AC3E}">
        <p14:creationId xmlns:p14="http://schemas.microsoft.com/office/powerpoint/2010/main" val="19098294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DBA : 2 tier</a:t>
            </a:r>
            <a:endParaRPr lang="en-US" dirty="0"/>
          </a:p>
        </p:txBody>
      </p:sp>
      <p:sp>
        <p:nvSpPr>
          <p:cNvPr id="3" name="Content Placeholder 2"/>
          <p:cNvSpPr>
            <a:spLocks noGrp="1"/>
          </p:cNvSpPr>
          <p:nvPr>
            <p:ph idx="1"/>
          </p:nvPr>
        </p:nvSpPr>
        <p:spPr/>
        <p:txBody>
          <a:bodyPr/>
          <a:lstStyle/>
          <a:p>
            <a:r>
              <a:rPr lang="en-US" sz="2800" dirty="0"/>
              <a:t> </a:t>
            </a:r>
            <a:r>
              <a:rPr lang="en-US" sz="2800" dirty="0" smtClean="0"/>
              <a:t>Similar to the </a:t>
            </a:r>
            <a:r>
              <a:rPr lang="en-US" sz="2800" dirty="0"/>
              <a:t>basic client-server</a:t>
            </a:r>
            <a:r>
              <a:rPr lang="en-US" sz="2800" dirty="0" smtClean="0"/>
              <a:t>.</a:t>
            </a:r>
          </a:p>
          <a:p>
            <a:r>
              <a:rPr lang="en-US" sz="2800" dirty="0" smtClean="0"/>
              <a:t> Here, applications </a:t>
            </a:r>
            <a:r>
              <a:rPr lang="en-US" sz="2800" dirty="0"/>
              <a:t>on the client end can directly communicate with the database on the server side. For this interaction, APIs like ODBC, and JDBC are used.</a:t>
            </a:r>
          </a:p>
          <a:p>
            <a:r>
              <a:rPr lang="en-US" sz="2800" dirty="0"/>
              <a:t>The user interfaces and application programs </a:t>
            </a:r>
            <a:r>
              <a:rPr lang="en-US" sz="2800" dirty="0" smtClean="0"/>
              <a:t> </a:t>
            </a:r>
            <a:r>
              <a:rPr lang="en-US" sz="2800" dirty="0"/>
              <a:t>run on the </a:t>
            </a:r>
            <a:r>
              <a:rPr lang="en-US" sz="2800" b="1" dirty="0"/>
              <a:t>client side</a:t>
            </a:r>
            <a:r>
              <a:rPr lang="en-US" sz="2800" dirty="0"/>
              <a:t>.</a:t>
            </a:r>
          </a:p>
          <a:p>
            <a:r>
              <a:rPr lang="en-US" sz="2800" dirty="0"/>
              <a:t>The </a:t>
            </a:r>
            <a:r>
              <a:rPr lang="en-US" sz="2800" b="1" dirty="0"/>
              <a:t>server side </a:t>
            </a:r>
            <a:r>
              <a:rPr lang="en-US" sz="2800" dirty="0"/>
              <a:t>is responsible to provide the functionalities like query processing and transaction management</a:t>
            </a:r>
            <a:r>
              <a:rPr lang="en-US" sz="2800" dirty="0" smtClean="0"/>
              <a:t>.</a:t>
            </a:r>
          </a:p>
          <a:p>
            <a:r>
              <a:rPr lang="en-US" sz="2800" dirty="0" smtClean="0"/>
              <a:t> </a:t>
            </a:r>
            <a:r>
              <a:rPr lang="en-US" sz="2800" dirty="0"/>
              <a:t>To communicate with the DBMS, the client-side </a:t>
            </a:r>
            <a:r>
              <a:rPr lang="en-US" sz="2800" b="1" dirty="0"/>
              <a:t>application</a:t>
            </a:r>
            <a:r>
              <a:rPr lang="en-US" sz="2800" dirty="0"/>
              <a:t> establishes a connection with the server side</a:t>
            </a:r>
          </a:p>
          <a:p>
            <a:endParaRPr lang="en-US" sz="2800" dirty="0"/>
          </a:p>
        </p:txBody>
      </p:sp>
    </p:spTree>
    <p:extLst>
      <p:ext uri="{BB962C8B-B14F-4D97-AF65-F5344CB8AC3E}">
        <p14:creationId xmlns:p14="http://schemas.microsoft.com/office/powerpoint/2010/main" val="24546925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DBA : 2 tier : Use case</a:t>
            </a:r>
            <a:endParaRPr lang="en-US" dirty="0"/>
          </a:p>
        </p:txBody>
      </p:sp>
      <p:sp>
        <p:nvSpPr>
          <p:cNvPr id="3" name="Content Placeholder 2"/>
          <p:cNvSpPr>
            <a:spLocks noGrp="1"/>
          </p:cNvSpPr>
          <p:nvPr>
            <p:ph idx="1"/>
          </p:nvPr>
        </p:nvSpPr>
        <p:spPr>
          <a:xfrm>
            <a:off x="464457" y="2054681"/>
            <a:ext cx="6036356" cy="4176713"/>
          </a:xfrm>
        </p:spPr>
        <p:txBody>
          <a:bodyPr/>
          <a:lstStyle/>
          <a:p>
            <a:r>
              <a:rPr lang="en-US" sz="2400" dirty="0"/>
              <a:t>Multiple users can use it at the same time. Hence, it can be used in an organization.</a:t>
            </a:r>
          </a:p>
          <a:p>
            <a:r>
              <a:rPr lang="en-US" sz="2400" dirty="0"/>
              <a:t>It has high processing ability as the database functionality is handled by the server alone.</a:t>
            </a:r>
          </a:p>
          <a:p>
            <a:r>
              <a:rPr lang="en-US" sz="2400" dirty="0"/>
              <a:t>Faster access to the database due to the direct connection and improved performance.</a:t>
            </a:r>
          </a:p>
          <a:p>
            <a:r>
              <a:rPr lang="en-US" sz="2400" dirty="0"/>
              <a:t>Because of the two independent layers, it's easier to maintain.</a:t>
            </a:r>
          </a:p>
          <a:p>
            <a:endParaRPr lang="en-US" sz="2400" dirty="0"/>
          </a:p>
        </p:txBody>
      </p:sp>
      <p:pic>
        <p:nvPicPr>
          <p:cNvPr id="4" name="Picture 3"/>
          <p:cNvPicPr>
            <a:picLocks noChangeAspect="1"/>
          </p:cNvPicPr>
          <p:nvPr/>
        </p:nvPicPr>
        <p:blipFill rotWithShape="1">
          <a:blip r:embed="rId2"/>
          <a:srcRect l="16216" t="32227" r="46010" b="17968"/>
          <a:stretch/>
        </p:blipFill>
        <p:spPr>
          <a:xfrm>
            <a:off x="6700838" y="2321381"/>
            <a:ext cx="4914900" cy="3643312"/>
          </a:xfrm>
          <a:prstGeom prst="rect">
            <a:avLst/>
          </a:prstGeom>
        </p:spPr>
      </p:pic>
    </p:spTree>
    <p:extLst>
      <p:ext uri="{BB962C8B-B14F-4D97-AF65-F5344CB8AC3E}">
        <p14:creationId xmlns:p14="http://schemas.microsoft.com/office/powerpoint/2010/main" val="28109123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DBA : 2 tier : Example</a:t>
            </a:r>
            <a:endParaRPr lang="en-US" dirty="0"/>
          </a:p>
        </p:txBody>
      </p:sp>
      <p:sp>
        <p:nvSpPr>
          <p:cNvPr id="3" name="Content Placeholder 2"/>
          <p:cNvSpPr>
            <a:spLocks noGrp="1"/>
          </p:cNvSpPr>
          <p:nvPr>
            <p:ph sz="half" idx="1"/>
          </p:nvPr>
        </p:nvSpPr>
        <p:spPr/>
        <p:txBody>
          <a:bodyPr/>
          <a:lstStyle/>
          <a:p>
            <a:r>
              <a:rPr lang="en-US" sz="2400" dirty="0"/>
              <a:t>Consider a situation where </a:t>
            </a:r>
            <a:r>
              <a:rPr lang="en-US" sz="2400" dirty="0" smtClean="0"/>
              <a:t>you went </a:t>
            </a:r>
            <a:r>
              <a:rPr lang="en-US" sz="2400" dirty="0"/>
              <a:t>to a bank to withdraw some cash. After entering the withdrawal amount and the account details on the withdrawal slip, the banker will go through the server-side database via his credential (</a:t>
            </a:r>
            <a:r>
              <a:rPr lang="en-US" sz="2400" b="1" dirty="0"/>
              <a:t>API call</a:t>
            </a:r>
            <a:r>
              <a:rPr lang="en-US" sz="2400" dirty="0"/>
              <a:t>) and will check whether there is enough balance present or not</a:t>
            </a:r>
            <a:r>
              <a:rPr lang="en-US" sz="2400" dirty="0" smtClean="0"/>
              <a:t>.</a:t>
            </a:r>
          </a:p>
          <a:p>
            <a:endParaRPr lang="en-US" sz="2400" dirty="0"/>
          </a:p>
        </p:txBody>
      </p:sp>
      <p:sp>
        <p:nvSpPr>
          <p:cNvPr id="4" name="Content Placeholder 3"/>
          <p:cNvSpPr>
            <a:spLocks noGrp="1"/>
          </p:cNvSpPr>
          <p:nvPr>
            <p:ph sz="half" idx="2"/>
          </p:nvPr>
        </p:nvSpPr>
        <p:spPr/>
        <p:txBody>
          <a:bodyPr/>
          <a:lstStyle/>
          <a:p>
            <a:r>
              <a:rPr lang="en-US" sz="2400" b="1" dirty="0" smtClean="0"/>
              <a:t>Disadvantages</a:t>
            </a:r>
          </a:p>
          <a:p>
            <a:r>
              <a:rPr lang="en-US" sz="2400" b="1" dirty="0"/>
              <a:t>Scalability -</a:t>
            </a:r>
            <a:r>
              <a:rPr lang="en-US" sz="2400" dirty="0"/>
              <a:t> As the number of clients increases, the load on the server increases. Thereby declining the performance of the DBMS and, in turn, the client-side application.</a:t>
            </a:r>
          </a:p>
          <a:p>
            <a:r>
              <a:rPr lang="en-US" sz="2400" b="1" dirty="0"/>
              <a:t>Security -</a:t>
            </a:r>
            <a:r>
              <a:rPr lang="en-US" sz="2400" dirty="0"/>
              <a:t> The Direct connection between the client and server systems makes this architecture vulnerable to attacks.</a:t>
            </a:r>
          </a:p>
          <a:p>
            <a:pPr lvl="1"/>
            <a:endParaRPr lang="en-US" sz="2000" dirty="0"/>
          </a:p>
        </p:txBody>
      </p:sp>
    </p:spTree>
    <p:extLst>
      <p:ext uri="{BB962C8B-B14F-4D97-AF65-F5344CB8AC3E}">
        <p14:creationId xmlns:p14="http://schemas.microsoft.com/office/powerpoint/2010/main" val="20874419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DBA : 3 Tier</a:t>
            </a:r>
            <a:endParaRPr lang="en-US" dirty="0"/>
          </a:p>
        </p:txBody>
      </p:sp>
      <p:sp>
        <p:nvSpPr>
          <p:cNvPr id="3" name="Content Placeholder 2"/>
          <p:cNvSpPr>
            <a:spLocks noGrp="1"/>
          </p:cNvSpPr>
          <p:nvPr>
            <p:ph idx="1"/>
          </p:nvPr>
        </p:nvSpPr>
        <p:spPr/>
        <p:txBody>
          <a:bodyPr/>
          <a:lstStyle/>
          <a:p>
            <a:r>
              <a:rPr lang="en-US" sz="2800" dirty="0"/>
              <a:t>3-Tier architecture contains another layer between the client and server. In this architecture, the client can't directly communicate with the server.</a:t>
            </a:r>
          </a:p>
          <a:p>
            <a:r>
              <a:rPr lang="en-US" sz="2800" dirty="0"/>
              <a:t>The application on the client end interacts with an application server which further communicates with the database system.</a:t>
            </a:r>
          </a:p>
          <a:p>
            <a:r>
              <a:rPr lang="en-US" sz="2800" dirty="0"/>
              <a:t>The end-user has no idea about the existence of the database beyond the application server. The database also has no idea about any other user beyond the application. The 3-Tier architecture is used in the case of the large web application.</a:t>
            </a:r>
          </a:p>
          <a:p>
            <a:endParaRPr lang="en-US" sz="2800" dirty="0"/>
          </a:p>
        </p:txBody>
      </p:sp>
    </p:spTree>
    <p:extLst>
      <p:ext uri="{BB962C8B-B14F-4D97-AF65-F5344CB8AC3E}">
        <p14:creationId xmlns:p14="http://schemas.microsoft.com/office/powerpoint/2010/main" val="199499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DBA : 3 Tier</a:t>
            </a:r>
            <a:endParaRPr lang="en-US" dirty="0"/>
          </a:p>
        </p:txBody>
      </p:sp>
      <p:sp>
        <p:nvSpPr>
          <p:cNvPr id="5" name="Content Placeholder 4"/>
          <p:cNvSpPr>
            <a:spLocks noGrp="1"/>
          </p:cNvSpPr>
          <p:nvPr>
            <p:ph idx="1"/>
          </p:nvPr>
        </p:nvSpPr>
        <p:spPr>
          <a:xfrm>
            <a:off x="464457" y="2054681"/>
            <a:ext cx="6193518" cy="4176713"/>
          </a:xfrm>
        </p:spPr>
        <p:txBody>
          <a:bodyPr/>
          <a:lstStyle/>
          <a:p>
            <a:r>
              <a:rPr lang="en-US" sz="2200" b="1" dirty="0"/>
              <a:t>Scalability -</a:t>
            </a:r>
            <a:r>
              <a:rPr lang="en-US" sz="2200" dirty="0"/>
              <a:t> Since the database server isn't aware of any users beyond the application layer and the application layer implements load balancing, there can be as many clients as you want.</a:t>
            </a:r>
          </a:p>
          <a:p>
            <a:r>
              <a:rPr lang="en-US" sz="2200" b="1" dirty="0"/>
              <a:t>Data Integrity -</a:t>
            </a:r>
            <a:r>
              <a:rPr lang="en-US" sz="2200" dirty="0"/>
              <a:t> Data corruption and bad requests can be avoided because of the checks performed in the application layer on each client </a:t>
            </a:r>
            <a:r>
              <a:rPr lang="en-US" sz="2200" dirty="0" smtClean="0"/>
              <a:t>request.</a:t>
            </a:r>
            <a:endParaRPr lang="en-US" sz="2200" dirty="0"/>
          </a:p>
          <a:p>
            <a:r>
              <a:rPr lang="en-US" sz="2200" b="1" dirty="0"/>
              <a:t>Security -</a:t>
            </a:r>
            <a:r>
              <a:rPr lang="en-US" sz="2200" dirty="0"/>
              <a:t> The removal of the direct connection between the client and server systems via abstraction reduces unauthorized access to the database.</a:t>
            </a:r>
          </a:p>
          <a:p>
            <a:endParaRPr lang="en-US" sz="2200" dirty="0"/>
          </a:p>
        </p:txBody>
      </p:sp>
      <p:pic>
        <p:nvPicPr>
          <p:cNvPr id="6" name="Content Placeholder 3"/>
          <p:cNvPicPr>
            <a:picLocks noChangeAspect="1"/>
          </p:cNvPicPr>
          <p:nvPr/>
        </p:nvPicPr>
        <p:blipFill rotWithShape="1">
          <a:blip r:embed="rId2"/>
          <a:srcRect l="12583" t="25047" r="42606" b="26036"/>
          <a:stretch/>
        </p:blipFill>
        <p:spPr bwMode="auto">
          <a:xfrm>
            <a:off x="6657975" y="2180713"/>
            <a:ext cx="4486275" cy="419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88749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DBA : 3 Tier : Example </a:t>
            </a:r>
            <a:endParaRPr lang="en-US" dirty="0"/>
          </a:p>
        </p:txBody>
      </p:sp>
      <p:sp>
        <p:nvSpPr>
          <p:cNvPr id="3" name="Content Placeholder 2"/>
          <p:cNvSpPr>
            <a:spLocks noGrp="1"/>
          </p:cNvSpPr>
          <p:nvPr>
            <p:ph idx="1"/>
          </p:nvPr>
        </p:nvSpPr>
        <p:spPr/>
        <p:txBody>
          <a:bodyPr/>
          <a:lstStyle/>
          <a:p>
            <a:r>
              <a:rPr lang="en-US" sz="2500" dirty="0"/>
              <a:t>A web-based application where users interact with a web browser (presentation layer), the server-side application (application layer) handles business logic and communicates with the database server (data layer) that stores the data</a:t>
            </a:r>
            <a:r>
              <a:rPr lang="en-US" sz="2500" dirty="0" smtClean="0"/>
              <a:t>.</a:t>
            </a:r>
          </a:p>
          <a:p>
            <a:r>
              <a:rPr lang="en-US" sz="2500" dirty="0" smtClean="0"/>
              <a:t> </a:t>
            </a:r>
            <a:r>
              <a:rPr lang="en-US" sz="2500" dirty="0"/>
              <a:t>Imagine an e-commerce website where users browse products, add them to their cart, and place orders. </a:t>
            </a:r>
            <a:endParaRPr lang="en-US" sz="2500" dirty="0" smtClean="0"/>
          </a:p>
          <a:p>
            <a:r>
              <a:rPr lang="en-US" sz="2500" dirty="0" smtClean="0"/>
              <a:t>The </a:t>
            </a:r>
            <a:r>
              <a:rPr lang="en-US" sz="2500" dirty="0"/>
              <a:t>user’s browser communicates with a web server running a technology like ASP.NET, PHP, or Java EE, which processes user requests, executes business logic, and retrieves or updates data in the SQL database server (like MySQL, </a:t>
            </a:r>
            <a:r>
              <a:rPr lang="en-US" sz="2500" dirty="0" err="1"/>
              <a:t>PostgreSQL</a:t>
            </a:r>
            <a:r>
              <a:rPr lang="en-US" sz="2500" dirty="0"/>
              <a:t>, or </a:t>
            </a:r>
            <a:r>
              <a:rPr lang="en-US" sz="2500" dirty="0" err="1"/>
              <a:t>MongoDB</a:t>
            </a:r>
            <a:r>
              <a:rPr lang="en-US" sz="2500" dirty="0"/>
              <a:t>) as needed.</a:t>
            </a:r>
          </a:p>
        </p:txBody>
      </p:sp>
    </p:spTree>
    <p:extLst>
      <p:ext uri="{BB962C8B-B14F-4D97-AF65-F5344CB8AC3E}">
        <p14:creationId xmlns:p14="http://schemas.microsoft.com/office/powerpoint/2010/main" val="17659914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tier vs. 3 tier </a:t>
            </a:r>
            <a:endParaRPr lang="en-US" dirty="0"/>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027" t="13150" r="1439" b="13425"/>
          <a:stretch>
            <a:fillRect/>
          </a:stretch>
        </p:blipFill>
        <p:spPr bwMode="auto">
          <a:xfrm>
            <a:off x="1500188" y="2054225"/>
            <a:ext cx="8150104" cy="4176713"/>
          </a:xfrm>
          <a:prstGeom prst="rect">
            <a:avLst/>
          </a:prstGeom>
          <a:noFill/>
          <a:ln w="76200" cmpd="tri">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15477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87025" y="2271713"/>
            <a:ext cx="1704975" cy="2106509"/>
          </a:xfrm>
        </p:spPr>
        <p:txBody>
          <a:bodyPr/>
          <a:lstStyle/>
          <a:p>
            <a:r>
              <a:rPr lang="en-US" sz="2400" b="1" dirty="0" smtClean="0"/>
              <a:t>Overall</a:t>
            </a:r>
            <a:br>
              <a:rPr lang="en-US" sz="2400" b="1" dirty="0" smtClean="0"/>
            </a:br>
            <a:r>
              <a:rPr lang="en-US" sz="2400" b="1" dirty="0" smtClean="0"/>
              <a:t>DBMS  </a:t>
            </a:r>
            <a:r>
              <a:rPr lang="en-US" sz="2400" b="1" dirty="0" err="1" smtClean="0"/>
              <a:t>Architec</a:t>
            </a:r>
            <a:r>
              <a:rPr lang="en-US" sz="2400" b="1" dirty="0" smtClean="0"/>
              <a:t>-</a:t>
            </a:r>
            <a:br>
              <a:rPr lang="en-US" sz="2400" b="1" dirty="0" smtClean="0"/>
            </a:br>
            <a:r>
              <a:rPr lang="en-US" sz="2400" b="1" dirty="0" err="1" smtClean="0"/>
              <a:t>ture</a:t>
            </a:r>
            <a:endParaRPr lang="en-US" sz="2400" b="1" dirty="0"/>
          </a:p>
        </p:txBody>
      </p:sp>
      <p:pic>
        <p:nvPicPr>
          <p:cNvPr id="4"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4742" t="917" r="25085" b="3207"/>
          <a:stretch>
            <a:fillRect/>
          </a:stretch>
        </p:blipFill>
        <p:spPr bwMode="auto">
          <a:xfrm>
            <a:off x="0" y="1"/>
            <a:ext cx="10272712" cy="6884780"/>
          </a:xfrm>
          <a:prstGeom prst="rect">
            <a:avLst/>
          </a:prstGeom>
          <a:noFill/>
          <a:ln w="76200" cmpd="tri">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32179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DBMS </a:t>
            </a:r>
            <a:r>
              <a:rPr lang="en-US" dirty="0"/>
              <a:t>overall </a:t>
            </a:r>
            <a:r>
              <a:rPr lang="en-US" dirty="0" smtClean="0"/>
              <a:t>Architecture</a:t>
            </a:r>
            <a:endParaRPr lang="en-US" dirty="0"/>
          </a:p>
        </p:txBody>
      </p:sp>
      <p:sp>
        <p:nvSpPr>
          <p:cNvPr id="3" name="Content Placeholder 2"/>
          <p:cNvSpPr>
            <a:spLocks noGrp="1"/>
          </p:cNvSpPr>
          <p:nvPr>
            <p:ph idx="1"/>
          </p:nvPr>
        </p:nvSpPr>
        <p:spPr/>
        <p:txBody>
          <a:bodyPr/>
          <a:lstStyle/>
          <a:p>
            <a:r>
              <a:rPr lang="en-US" sz="2800" dirty="0"/>
              <a:t>DBMS means Database Management System, which is a tool or software used to create the database or delete or manipulate the database. </a:t>
            </a:r>
            <a:endParaRPr lang="en-US" sz="2800" dirty="0" smtClean="0"/>
          </a:p>
          <a:p>
            <a:r>
              <a:rPr lang="en-US" sz="2800" dirty="0" smtClean="0"/>
              <a:t>A </a:t>
            </a:r>
            <a:r>
              <a:rPr lang="en-US" sz="2800" dirty="0"/>
              <a:t>software </a:t>
            </a:r>
            <a:r>
              <a:rPr lang="en-US" sz="2800" dirty="0" smtClean="0"/>
              <a:t>program </a:t>
            </a:r>
            <a:r>
              <a:rPr lang="en-US" sz="2800" dirty="0"/>
              <a:t>created to store, retrieve, query, and manage data is known as a Database Management System (DBMS).</a:t>
            </a:r>
          </a:p>
        </p:txBody>
      </p:sp>
    </p:spTree>
    <p:extLst>
      <p:ext uri="{BB962C8B-B14F-4D97-AF65-F5344CB8AC3E}">
        <p14:creationId xmlns:p14="http://schemas.microsoft.com/office/powerpoint/2010/main" val="39580947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traditional File Systems</a:t>
            </a:r>
            <a:endParaRPr lang="en-US" dirty="0"/>
          </a:p>
        </p:txBody>
      </p:sp>
      <p:sp>
        <p:nvSpPr>
          <p:cNvPr id="3" name="Content Placeholder 2"/>
          <p:cNvSpPr>
            <a:spLocks noGrp="1"/>
          </p:cNvSpPr>
          <p:nvPr>
            <p:ph idx="1"/>
          </p:nvPr>
        </p:nvSpPr>
        <p:spPr/>
        <p:txBody>
          <a:bodyPr/>
          <a:lstStyle/>
          <a:p>
            <a:r>
              <a:rPr lang="en-US" dirty="0"/>
              <a:t>The problem which might arise that while writing if the employee mistakenly writes any digit of their account number or amount wrong </a:t>
            </a:r>
            <a:r>
              <a:rPr lang="en-US" dirty="0" smtClean="0"/>
              <a:t>.</a:t>
            </a:r>
          </a:p>
          <a:p>
            <a:r>
              <a:rPr lang="en-US" dirty="0" smtClean="0"/>
              <a:t>Then </a:t>
            </a:r>
            <a:r>
              <a:rPr lang="en-US" dirty="0"/>
              <a:t>there would be a major issue and as there is no Database so it would be really hard to know what was the last state of that person’s account before this </a:t>
            </a:r>
            <a:r>
              <a:rPr lang="en-US" dirty="0" smtClean="0"/>
              <a:t>miss happened </a:t>
            </a:r>
            <a:r>
              <a:rPr lang="en-US" dirty="0"/>
              <a:t>deposit.</a:t>
            </a:r>
          </a:p>
          <a:p>
            <a:endParaRPr lang="en-US" dirty="0"/>
          </a:p>
        </p:txBody>
      </p:sp>
    </p:spTree>
    <p:extLst>
      <p:ext uri="{BB962C8B-B14F-4D97-AF65-F5344CB8AC3E}">
        <p14:creationId xmlns:p14="http://schemas.microsoft.com/office/powerpoint/2010/main" val="34396073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DBA overall Architecture</a:t>
            </a:r>
          </a:p>
        </p:txBody>
      </p:sp>
      <p:sp>
        <p:nvSpPr>
          <p:cNvPr id="3" name="Content Placeholder 2"/>
          <p:cNvSpPr>
            <a:spLocks noGrp="1"/>
          </p:cNvSpPr>
          <p:nvPr>
            <p:ph idx="1"/>
          </p:nvPr>
        </p:nvSpPr>
        <p:spPr/>
        <p:txBody>
          <a:bodyPr/>
          <a:lstStyle/>
          <a:p>
            <a:r>
              <a:rPr lang="en-US" dirty="0" smtClean="0"/>
              <a:t>Three parts that make the DBMS system </a:t>
            </a:r>
          </a:p>
          <a:p>
            <a:pPr lvl="1"/>
            <a:r>
              <a:rPr lang="en-US" dirty="0" smtClean="0"/>
              <a:t>Query </a:t>
            </a:r>
            <a:r>
              <a:rPr lang="en-US" dirty="0"/>
              <a:t>Processor</a:t>
            </a:r>
          </a:p>
          <a:p>
            <a:pPr lvl="1"/>
            <a:r>
              <a:rPr lang="en-US" dirty="0"/>
              <a:t>Storage Manager</a:t>
            </a:r>
          </a:p>
          <a:p>
            <a:pPr lvl="1"/>
            <a:r>
              <a:rPr lang="en-US" dirty="0"/>
              <a:t>Disk Storage</a:t>
            </a:r>
          </a:p>
          <a:p>
            <a:r>
              <a:rPr lang="en-US" b="1" dirty="0" smtClean="0"/>
              <a:t>Query Processor (QP)</a:t>
            </a:r>
          </a:p>
          <a:p>
            <a:pPr lvl="1"/>
            <a:r>
              <a:rPr lang="en-US" dirty="0"/>
              <a:t>query processor's primary duty is to successfully execute the </a:t>
            </a:r>
            <a:r>
              <a:rPr lang="en-US" dirty="0" smtClean="0"/>
              <a:t>query.</a:t>
            </a:r>
          </a:p>
          <a:p>
            <a:pPr lvl="1"/>
            <a:r>
              <a:rPr lang="en-US" dirty="0" smtClean="0"/>
              <a:t>The QP </a:t>
            </a:r>
            <a:r>
              <a:rPr lang="en-US" dirty="0"/>
              <a:t>transforms (or interprets) the user's application program-provided requests into instructions that a computer can understand.</a:t>
            </a:r>
            <a:endParaRPr lang="en-US" dirty="0" smtClean="0"/>
          </a:p>
        </p:txBody>
      </p:sp>
    </p:spTree>
    <p:extLst>
      <p:ext uri="{BB962C8B-B14F-4D97-AF65-F5344CB8AC3E}">
        <p14:creationId xmlns:p14="http://schemas.microsoft.com/office/powerpoint/2010/main" val="10507956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Components of Query Processor</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138053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DBA overall Architecture</a:t>
            </a:r>
          </a:p>
        </p:txBody>
      </p:sp>
      <p:sp>
        <p:nvSpPr>
          <p:cNvPr id="3" name="Content Placeholder 2"/>
          <p:cNvSpPr>
            <a:spLocks noGrp="1"/>
          </p:cNvSpPr>
          <p:nvPr>
            <p:ph idx="1"/>
          </p:nvPr>
        </p:nvSpPr>
        <p:spPr/>
        <p:txBody>
          <a:bodyPr/>
          <a:lstStyle/>
          <a:p>
            <a:r>
              <a:rPr lang="en-US" b="1" dirty="0"/>
              <a:t>DDL </a:t>
            </a:r>
            <a:r>
              <a:rPr lang="en-US" b="1" dirty="0" smtClean="0"/>
              <a:t>Interpreter:</a:t>
            </a:r>
            <a:r>
              <a:rPr lang="en-US" dirty="0"/>
              <a:t> </a:t>
            </a:r>
            <a:endParaRPr lang="en-US" dirty="0" smtClean="0"/>
          </a:p>
          <a:p>
            <a:pPr lvl="1"/>
            <a:r>
              <a:rPr lang="en-US" dirty="0" smtClean="0"/>
              <a:t>Data </a:t>
            </a:r>
            <a:r>
              <a:rPr lang="en-US" dirty="0"/>
              <a:t>Definition </a:t>
            </a:r>
            <a:r>
              <a:rPr lang="en-US" dirty="0" smtClean="0"/>
              <a:t>Language, </a:t>
            </a:r>
            <a:r>
              <a:rPr lang="en-US" dirty="0"/>
              <a:t>the DDL Interpreter interprets DDL statements like those used in schema definitions (such as </a:t>
            </a:r>
            <a:r>
              <a:rPr lang="en-US" dirty="0" err="1" smtClean="0"/>
              <a:t>create,alter</a:t>
            </a:r>
            <a:r>
              <a:rPr lang="en-US" dirty="0" smtClean="0"/>
              <a:t> </a:t>
            </a:r>
            <a:r>
              <a:rPr lang="en-US" dirty="0"/>
              <a:t>remove, etc.). </a:t>
            </a:r>
            <a:endParaRPr lang="en-US" dirty="0" smtClean="0"/>
          </a:p>
          <a:p>
            <a:pPr lvl="1"/>
            <a:r>
              <a:rPr lang="en-US" dirty="0" smtClean="0"/>
              <a:t>This </a:t>
            </a:r>
            <a:r>
              <a:rPr lang="en-US" dirty="0"/>
              <a:t>interpretation yields a set of tables that include the meta-data (data of data) that is kept in the data dictionary</a:t>
            </a:r>
            <a:r>
              <a:rPr lang="en-US" dirty="0" smtClean="0"/>
              <a:t>.</a:t>
            </a:r>
          </a:p>
          <a:p>
            <a:pPr lvl="1"/>
            <a:r>
              <a:rPr lang="en-US" dirty="0" smtClean="0"/>
              <a:t> </a:t>
            </a:r>
            <a:r>
              <a:rPr lang="en-US" dirty="0"/>
              <a:t>Metadata may be stored in a data dictionary. </a:t>
            </a:r>
          </a:p>
          <a:p>
            <a:endParaRPr lang="en-US" dirty="0"/>
          </a:p>
        </p:txBody>
      </p:sp>
    </p:spTree>
    <p:extLst>
      <p:ext uri="{BB962C8B-B14F-4D97-AF65-F5344CB8AC3E}">
        <p14:creationId xmlns:p14="http://schemas.microsoft.com/office/powerpoint/2010/main" val="31635295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DBA overall Architecture</a:t>
            </a:r>
          </a:p>
        </p:txBody>
      </p:sp>
      <p:sp>
        <p:nvSpPr>
          <p:cNvPr id="3" name="Content Placeholder 2"/>
          <p:cNvSpPr>
            <a:spLocks noGrp="1"/>
          </p:cNvSpPr>
          <p:nvPr>
            <p:ph idx="1"/>
          </p:nvPr>
        </p:nvSpPr>
        <p:spPr/>
        <p:txBody>
          <a:bodyPr/>
          <a:lstStyle/>
          <a:p>
            <a:r>
              <a:rPr lang="en-US" b="1" dirty="0"/>
              <a:t>DML </a:t>
            </a:r>
            <a:r>
              <a:rPr lang="en-US" b="1" dirty="0" smtClean="0"/>
              <a:t>Compiler:</a:t>
            </a:r>
            <a:endParaRPr lang="en-US" dirty="0"/>
          </a:p>
          <a:p>
            <a:pPr lvl="1"/>
            <a:r>
              <a:rPr lang="en-US" dirty="0" smtClean="0"/>
              <a:t>Compiler </a:t>
            </a:r>
            <a:r>
              <a:rPr lang="en-US" dirty="0"/>
              <a:t>for DML Data Manipulation Language is what DML stands for. </a:t>
            </a:r>
            <a:endParaRPr lang="en-US" dirty="0" smtClean="0"/>
          </a:p>
          <a:p>
            <a:pPr lvl="1"/>
            <a:r>
              <a:rPr lang="en-US" dirty="0" smtClean="0"/>
              <a:t>DML </a:t>
            </a:r>
            <a:r>
              <a:rPr lang="en-US" dirty="0"/>
              <a:t>Compiler converts DML statements like select, </a:t>
            </a:r>
            <a:r>
              <a:rPr lang="en-US" dirty="0" err="1" smtClean="0"/>
              <a:t>insert,update</a:t>
            </a:r>
            <a:r>
              <a:rPr lang="en-US" dirty="0"/>
              <a:t>, and delete into low-level instructions or simply machine-readable object code, to enable execution. </a:t>
            </a:r>
            <a:endParaRPr lang="en-US" dirty="0" smtClean="0"/>
          </a:p>
          <a:p>
            <a:pPr lvl="1"/>
            <a:r>
              <a:rPr lang="en-US" dirty="0" smtClean="0"/>
              <a:t>The </a:t>
            </a:r>
            <a:r>
              <a:rPr lang="en-US" dirty="0"/>
              <a:t>optimization of queries is another function of the DML compiler.</a:t>
            </a:r>
          </a:p>
          <a:p>
            <a:endParaRPr lang="en-US" dirty="0"/>
          </a:p>
        </p:txBody>
      </p:sp>
    </p:spTree>
    <p:extLst>
      <p:ext uri="{BB962C8B-B14F-4D97-AF65-F5344CB8AC3E}">
        <p14:creationId xmlns:p14="http://schemas.microsoft.com/office/powerpoint/2010/main" val="6363114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DBA overall Architecture</a:t>
            </a:r>
          </a:p>
        </p:txBody>
      </p:sp>
      <p:sp>
        <p:nvSpPr>
          <p:cNvPr id="3" name="Content Placeholder 2"/>
          <p:cNvSpPr>
            <a:spLocks noGrp="1"/>
          </p:cNvSpPr>
          <p:nvPr>
            <p:ph idx="1"/>
          </p:nvPr>
        </p:nvSpPr>
        <p:spPr/>
        <p:txBody>
          <a:bodyPr/>
          <a:lstStyle/>
          <a:p>
            <a:r>
              <a:rPr lang="en-US" b="1" dirty="0">
                <a:latin typeface="+mj-lt"/>
                <a:cs typeface="Arial" panose="020B0604020202020204" pitchFamily="34" charset="0"/>
              </a:rPr>
              <a:t>Query </a:t>
            </a:r>
            <a:r>
              <a:rPr lang="en-US" b="1" dirty="0" smtClean="0">
                <a:latin typeface="+mj-lt"/>
                <a:cs typeface="Arial" panose="020B0604020202020204" pitchFamily="34" charset="0"/>
              </a:rPr>
              <a:t>Evaluation </a:t>
            </a:r>
            <a:r>
              <a:rPr lang="en-US" b="1" dirty="0">
                <a:latin typeface="+mj-lt"/>
                <a:cs typeface="Arial" panose="020B0604020202020204" pitchFamily="34" charset="0"/>
              </a:rPr>
              <a:t>engine</a:t>
            </a:r>
          </a:p>
          <a:p>
            <a:pPr lvl="1"/>
            <a:r>
              <a:rPr lang="en-US" dirty="0">
                <a:latin typeface="+mj-lt"/>
                <a:cs typeface="Arial" panose="020B0604020202020204" pitchFamily="34" charset="0"/>
              </a:rPr>
              <a:t>This engine will execute low-level instructions generated by the </a:t>
            </a:r>
            <a:r>
              <a:rPr lang="en-US" dirty="0" smtClean="0">
                <a:latin typeface="+mj-lt"/>
                <a:cs typeface="Arial" panose="020B0604020202020204" pitchFamily="34" charset="0"/>
              </a:rPr>
              <a:t>DML/DDL </a:t>
            </a:r>
            <a:r>
              <a:rPr lang="en-US" dirty="0">
                <a:latin typeface="+mj-lt"/>
                <a:cs typeface="Arial" panose="020B0604020202020204" pitchFamily="34" charset="0"/>
              </a:rPr>
              <a:t>compiler on </a:t>
            </a:r>
            <a:r>
              <a:rPr lang="en-US" dirty="0" smtClean="0">
                <a:latin typeface="+mj-lt"/>
                <a:cs typeface="Arial" panose="020B0604020202020204" pitchFamily="34" charset="0"/>
              </a:rPr>
              <a:t>DBMS</a:t>
            </a:r>
          </a:p>
        </p:txBody>
      </p:sp>
    </p:spTree>
    <p:extLst>
      <p:ext uri="{BB962C8B-B14F-4D97-AF65-F5344CB8AC3E}">
        <p14:creationId xmlns:p14="http://schemas.microsoft.com/office/powerpoint/2010/main" val="30326635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DBA overall Architecture</a:t>
            </a:r>
          </a:p>
        </p:txBody>
      </p:sp>
      <p:sp>
        <p:nvSpPr>
          <p:cNvPr id="3" name="Content Placeholder 2"/>
          <p:cNvSpPr>
            <a:spLocks noGrp="1"/>
          </p:cNvSpPr>
          <p:nvPr>
            <p:ph idx="1"/>
          </p:nvPr>
        </p:nvSpPr>
        <p:spPr/>
        <p:txBody>
          <a:bodyPr/>
          <a:lstStyle/>
          <a:p>
            <a:r>
              <a:rPr lang="en-US" sz="4000" b="1" dirty="0" smtClean="0">
                <a:cs typeface="Arial" panose="020B0604020202020204" pitchFamily="34" charset="0"/>
              </a:rPr>
              <a:t>Storage </a:t>
            </a:r>
            <a:r>
              <a:rPr lang="en-US" sz="4000" b="1" dirty="0">
                <a:cs typeface="Arial" panose="020B0604020202020204" pitchFamily="34" charset="0"/>
              </a:rPr>
              <a:t>manager </a:t>
            </a:r>
            <a:endParaRPr lang="en-US" sz="4000" b="1" dirty="0" smtClean="0">
              <a:cs typeface="Arial" panose="020B0604020202020204" pitchFamily="34" charset="0"/>
            </a:endParaRPr>
          </a:p>
          <a:p>
            <a:pPr marL="1009650" lvl="1" indent="-571500"/>
            <a:r>
              <a:rPr lang="en-US" sz="3600" dirty="0" smtClean="0">
                <a:cs typeface="Arial" panose="020B0604020202020204" pitchFamily="34" charset="0"/>
              </a:rPr>
              <a:t>a </a:t>
            </a:r>
            <a:r>
              <a:rPr lang="en-US" sz="3600" dirty="0">
                <a:cs typeface="Arial" panose="020B0604020202020204" pitchFamily="34" charset="0"/>
              </a:rPr>
              <a:t>program module which acts like interface between the data stored in a database and the application programs and queries submitted to the system.</a:t>
            </a:r>
          </a:p>
          <a:p>
            <a:pPr lvl="1"/>
            <a:r>
              <a:rPr lang="en-US" sz="3600" dirty="0" smtClean="0">
                <a:cs typeface="Arial" panose="020B0604020202020204" pitchFamily="34" charset="0"/>
              </a:rPr>
              <a:t>Thus</a:t>
            </a:r>
            <a:r>
              <a:rPr lang="en-US" sz="3600" dirty="0">
                <a:cs typeface="Arial" panose="020B0604020202020204" pitchFamily="34" charset="0"/>
              </a:rPr>
              <a:t>, the storage manager is responsible for storing, retrieving and updating data in the database</a:t>
            </a:r>
            <a:endParaRPr lang="en-US" sz="3600" dirty="0"/>
          </a:p>
          <a:p>
            <a:endParaRPr lang="en-US" dirty="0"/>
          </a:p>
        </p:txBody>
      </p:sp>
    </p:spTree>
    <p:extLst>
      <p:ext uri="{BB962C8B-B14F-4D97-AF65-F5344CB8AC3E}">
        <p14:creationId xmlns:p14="http://schemas.microsoft.com/office/powerpoint/2010/main" val="35333089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Components of Storage </a:t>
            </a:r>
            <a:r>
              <a:rPr lang="en-US" dirty="0" smtClean="0"/>
              <a:t>Manager</a:t>
            </a:r>
            <a:endParaRPr lang="en-US" dirty="0"/>
          </a:p>
        </p:txBody>
      </p:sp>
      <p:sp>
        <p:nvSpPr>
          <p:cNvPr id="6" name="Tex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6096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DBA overall Architecture</a:t>
            </a:r>
          </a:p>
        </p:txBody>
      </p:sp>
      <p:sp>
        <p:nvSpPr>
          <p:cNvPr id="3" name="Content Placeholder 2"/>
          <p:cNvSpPr>
            <a:spLocks noGrp="1"/>
          </p:cNvSpPr>
          <p:nvPr>
            <p:ph idx="1"/>
          </p:nvPr>
        </p:nvSpPr>
        <p:spPr/>
        <p:txBody>
          <a:bodyPr/>
          <a:lstStyle/>
          <a:p>
            <a:r>
              <a:rPr lang="en-US" sz="2000" b="1" dirty="0" smtClean="0"/>
              <a:t>Integrity and </a:t>
            </a:r>
            <a:r>
              <a:rPr lang="en-US" sz="2000" b="1" dirty="0"/>
              <a:t>Authorization</a:t>
            </a:r>
            <a:r>
              <a:rPr lang="en-US" sz="2000" b="1" dirty="0" smtClean="0"/>
              <a:t> Manager</a:t>
            </a:r>
          </a:p>
          <a:p>
            <a:pPr lvl="1"/>
            <a:r>
              <a:rPr lang="en-US" sz="2000" dirty="0" smtClean="0"/>
              <a:t>tests </a:t>
            </a:r>
            <a:r>
              <a:rPr lang="en-US" sz="2000" dirty="0"/>
              <a:t>for the satisfaction of integrity constraints and checks the authority of users to access data</a:t>
            </a:r>
            <a:r>
              <a:rPr lang="en-US" sz="2000" dirty="0" smtClean="0"/>
              <a:t>.</a:t>
            </a:r>
            <a:endParaRPr lang="en-US" sz="2000" dirty="0"/>
          </a:p>
          <a:p>
            <a:r>
              <a:rPr lang="en-US" sz="2000" b="1" dirty="0" smtClean="0"/>
              <a:t>File Manager:</a:t>
            </a:r>
          </a:p>
          <a:p>
            <a:pPr lvl="1"/>
            <a:r>
              <a:rPr lang="en-US" sz="2000" dirty="0" smtClean="0"/>
              <a:t>which </a:t>
            </a:r>
            <a:r>
              <a:rPr lang="en-US" sz="2000" dirty="0"/>
              <a:t>manages the allocation of space on disk storage and the data structures used to represent information stored on disk. </a:t>
            </a:r>
          </a:p>
          <a:p>
            <a:r>
              <a:rPr lang="en-US" sz="2000" b="1" dirty="0" smtClean="0"/>
              <a:t>Transaction </a:t>
            </a:r>
            <a:r>
              <a:rPr lang="en-US" sz="2000" b="1" dirty="0"/>
              <a:t>Manager </a:t>
            </a:r>
            <a:r>
              <a:rPr lang="en-US" sz="2000" b="1" dirty="0" smtClean="0"/>
              <a:t>:</a:t>
            </a:r>
          </a:p>
          <a:p>
            <a:pPr lvl="1"/>
            <a:r>
              <a:rPr lang="en-US" sz="2000" dirty="0" smtClean="0"/>
              <a:t>ensures </a:t>
            </a:r>
            <a:r>
              <a:rPr lang="en-US" sz="2000" dirty="0"/>
              <a:t>that the database remains in a consistent (correct) state despite system failures, and that concurrent transaction executions proceed without conflicting </a:t>
            </a:r>
          </a:p>
          <a:p>
            <a:r>
              <a:rPr lang="en-US" sz="2000" b="1" dirty="0" smtClean="0"/>
              <a:t>Buffer Manager</a:t>
            </a:r>
          </a:p>
          <a:p>
            <a:pPr lvl="1"/>
            <a:r>
              <a:rPr lang="en-US" sz="2000" dirty="0" smtClean="0"/>
              <a:t>responsible </a:t>
            </a:r>
            <a:r>
              <a:rPr lang="en-US" sz="2000" dirty="0"/>
              <a:t>for fetching data from disk storage into main memory, and deciding what data to cache in main memory. </a:t>
            </a:r>
            <a:endParaRPr lang="en-US" sz="2000" dirty="0" smtClean="0"/>
          </a:p>
          <a:p>
            <a:pPr lvl="1"/>
            <a:r>
              <a:rPr lang="en-US" sz="2000" dirty="0" smtClean="0"/>
              <a:t>The </a:t>
            </a:r>
            <a:r>
              <a:rPr lang="en-US" sz="2000" dirty="0"/>
              <a:t>buffer manager is a critical part of the database system, since it enables the database to handle data sizes that are much larger than the size of main memory.</a:t>
            </a:r>
          </a:p>
          <a:p>
            <a:endParaRPr lang="en-US" sz="2000" b="1" dirty="0" smtClean="0"/>
          </a:p>
        </p:txBody>
      </p:sp>
    </p:spTree>
    <p:extLst>
      <p:ext uri="{BB962C8B-B14F-4D97-AF65-F5344CB8AC3E}">
        <p14:creationId xmlns:p14="http://schemas.microsoft.com/office/powerpoint/2010/main" val="41503173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DBA overall Architecture</a:t>
            </a:r>
          </a:p>
        </p:txBody>
      </p:sp>
      <p:sp>
        <p:nvSpPr>
          <p:cNvPr id="3" name="Content Placeholder 2"/>
          <p:cNvSpPr>
            <a:spLocks noGrp="1"/>
          </p:cNvSpPr>
          <p:nvPr>
            <p:ph idx="1"/>
          </p:nvPr>
        </p:nvSpPr>
        <p:spPr/>
        <p:txBody>
          <a:bodyPr/>
          <a:lstStyle/>
          <a:p>
            <a:r>
              <a:rPr lang="en-US" sz="3000" dirty="0" smtClean="0">
                <a:latin typeface="+mj-lt"/>
              </a:rPr>
              <a:t>How data are stored in DB?</a:t>
            </a:r>
          </a:p>
          <a:p>
            <a:pPr marL="1028700" lvl="1" indent="-571500"/>
            <a:r>
              <a:rPr lang="en-US" sz="3000" dirty="0">
                <a:latin typeface="+mj-lt"/>
                <a:cs typeface="Arial" panose="020B0604020202020204" pitchFamily="34" charset="0"/>
              </a:rPr>
              <a:t>Data files: Stored in the database itself.</a:t>
            </a:r>
          </a:p>
          <a:p>
            <a:pPr marL="1028700" lvl="1" indent="-571500"/>
            <a:r>
              <a:rPr lang="en-US" sz="3000" dirty="0">
                <a:latin typeface="+mj-lt"/>
                <a:cs typeface="Arial" panose="020B0604020202020204" pitchFamily="34" charset="0"/>
              </a:rPr>
              <a:t>Data dictionary: Stores metadata about the structure of the database.</a:t>
            </a:r>
          </a:p>
          <a:p>
            <a:pPr marL="1028700" lvl="1" indent="-571500"/>
            <a:r>
              <a:rPr lang="en-US" sz="3000" dirty="0">
                <a:latin typeface="+mj-lt"/>
                <a:cs typeface="Arial" panose="020B0604020202020204" pitchFamily="34" charset="0"/>
              </a:rPr>
              <a:t>Indices: Provide fast access to data items</a:t>
            </a:r>
            <a:r>
              <a:rPr lang="en-US" sz="3000" dirty="0" smtClean="0">
                <a:latin typeface="+mj-lt"/>
                <a:cs typeface="Arial" panose="020B0604020202020204" pitchFamily="34" charset="0"/>
              </a:rPr>
              <a:t>.</a:t>
            </a:r>
            <a:r>
              <a:rPr lang="en-US" sz="3200" dirty="0"/>
              <a:t> Like the index in </a:t>
            </a:r>
            <a:r>
              <a:rPr lang="en-US" sz="3200" dirty="0" smtClean="0"/>
              <a:t>any </a:t>
            </a:r>
            <a:r>
              <a:rPr lang="en-US" sz="3200" dirty="0"/>
              <a:t>textbook, a database index provides pointers to those data items that hold a particular value</a:t>
            </a:r>
            <a:endParaRPr lang="en-US" sz="3000" dirty="0">
              <a:latin typeface="+mj-lt"/>
              <a:cs typeface="Arial" panose="020B0604020202020204" pitchFamily="34" charset="0"/>
            </a:endParaRPr>
          </a:p>
          <a:p>
            <a:endParaRPr lang="en-US" dirty="0"/>
          </a:p>
        </p:txBody>
      </p:sp>
    </p:spTree>
    <p:extLst>
      <p:ext uri="{BB962C8B-B14F-4D97-AF65-F5344CB8AC3E}">
        <p14:creationId xmlns:p14="http://schemas.microsoft.com/office/powerpoint/2010/main" val="30043407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DBA overall </a:t>
            </a:r>
            <a:r>
              <a:rPr lang="en-US" dirty="0" smtClean="0"/>
              <a:t>Architecture : Users</a:t>
            </a:r>
            <a:endParaRPr lang="en-US" dirty="0"/>
          </a:p>
        </p:txBody>
      </p:sp>
      <p:sp>
        <p:nvSpPr>
          <p:cNvPr id="3" name="Content Placeholder 2"/>
          <p:cNvSpPr>
            <a:spLocks noGrp="1"/>
          </p:cNvSpPr>
          <p:nvPr>
            <p:ph idx="1"/>
          </p:nvPr>
        </p:nvSpPr>
        <p:spPr/>
        <p:txBody>
          <a:bodyPr/>
          <a:lstStyle/>
          <a:p>
            <a:r>
              <a:rPr lang="en-US" sz="2400" b="1" dirty="0">
                <a:latin typeface="+mj-lt"/>
                <a:cs typeface="Arial" panose="020B0604020202020204" pitchFamily="34" charset="0"/>
                <a:sym typeface="Wingdings" panose="05000000000000000000" pitchFamily="2" charset="2"/>
              </a:rPr>
              <a:t>Database Administrator (DBA) </a:t>
            </a:r>
          </a:p>
          <a:p>
            <a:pPr lvl="1"/>
            <a:r>
              <a:rPr lang="en-US" sz="2400" dirty="0" smtClean="0">
                <a:latin typeface="+mj-lt"/>
                <a:cs typeface="Arial" panose="020B0604020202020204" pitchFamily="34" charset="0"/>
                <a:sym typeface="Wingdings" panose="05000000000000000000" pitchFamily="2" charset="2"/>
              </a:rPr>
              <a:t>Administering </a:t>
            </a:r>
            <a:r>
              <a:rPr lang="en-US" sz="2400" dirty="0">
                <a:latin typeface="+mj-lt"/>
                <a:cs typeface="Arial" panose="020B0604020202020204" pitchFamily="34" charset="0"/>
                <a:sym typeface="Wingdings" panose="05000000000000000000" pitchFamily="2" charset="2"/>
              </a:rPr>
              <a:t>primary/ secondary resources.</a:t>
            </a:r>
          </a:p>
          <a:p>
            <a:pPr lvl="1"/>
            <a:r>
              <a:rPr lang="en-US" sz="2400" dirty="0">
                <a:latin typeface="+mj-lt"/>
                <a:cs typeface="Arial" panose="020B0604020202020204" pitchFamily="34" charset="0"/>
                <a:sym typeface="Wingdings" panose="05000000000000000000" pitchFamily="2" charset="2"/>
              </a:rPr>
              <a:t> Authorizing access to the </a:t>
            </a:r>
            <a:r>
              <a:rPr lang="en-US" sz="2400" dirty="0" smtClean="0">
                <a:latin typeface="+mj-lt"/>
                <a:cs typeface="Arial" panose="020B0604020202020204" pitchFamily="34" charset="0"/>
                <a:sym typeface="Wingdings" panose="05000000000000000000" pitchFamily="2" charset="2"/>
              </a:rPr>
              <a:t>database.</a:t>
            </a:r>
          </a:p>
          <a:p>
            <a:pPr lvl="1"/>
            <a:r>
              <a:rPr lang="en-US" sz="2400" dirty="0" smtClean="0">
                <a:latin typeface="+mj-lt"/>
                <a:cs typeface="Arial" panose="020B0604020202020204" pitchFamily="34" charset="0"/>
                <a:sym typeface="Wingdings" panose="05000000000000000000" pitchFamily="2" charset="2"/>
              </a:rPr>
              <a:t>Coordinating </a:t>
            </a:r>
            <a:r>
              <a:rPr lang="en-US" sz="2400" dirty="0">
                <a:latin typeface="+mj-lt"/>
                <a:cs typeface="Arial" panose="020B0604020202020204" pitchFamily="34" charset="0"/>
                <a:sym typeface="Wingdings" panose="05000000000000000000" pitchFamily="2" charset="2"/>
              </a:rPr>
              <a:t>&amp; monitoring use of database.</a:t>
            </a:r>
          </a:p>
          <a:p>
            <a:pPr lvl="1"/>
            <a:r>
              <a:rPr lang="en-US" sz="2400" dirty="0" smtClean="0">
                <a:latin typeface="+mj-lt"/>
                <a:cs typeface="Arial" panose="020B0604020202020204" pitchFamily="34" charset="0"/>
                <a:sym typeface="Wingdings" panose="05000000000000000000" pitchFamily="2" charset="2"/>
              </a:rPr>
              <a:t>Acquiring </a:t>
            </a:r>
            <a:r>
              <a:rPr lang="en-US" sz="2400" dirty="0">
                <a:latin typeface="+mj-lt"/>
                <a:cs typeface="Arial" panose="020B0604020202020204" pitchFamily="34" charset="0"/>
                <a:sym typeface="Wingdings" panose="05000000000000000000" pitchFamily="2" charset="2"/>
              </a:rPr>
              <a:t>hardware &amp; Software resources as </a:t>
            </a:r>
            <a:r>
              <a:rPr lang="en-US" sz="2400" dirty="0" smtClean="0">
                <a:latin typeface="+mj-lt"/>
                <a:cs typeface="Arial" panose="020B0604020202020204" pitchFamily="34" charset="0"/>
                <a:sym typeface="Wingdings" panose="05000000000000000000" pitchFamily="2" charset="2"/>
              </a:rPr>
              <a:t>needed, </a:t>
            </a:r>
            <a:r>
              <a:rPr lang="en-US" sz="2400" dirty="0" smtClean="0"/>
              <a:t>Routine maintenance</a:t>
            </a:r>
            <a:r>
              <a:rPr lang="en-US" sz="2400" dirty="0" smtClean="0">
                <a:latin typeface="+mj-lt"/>
                <a:cs typeface="Arial" panose="020B0604020202020204" pitchFamily="34" charset="0"/>
                <a:sym typeface="Wingdings" panose="05000000000000000000" pitchFamily="2" charset="2"/>
              </a:rPr>
              <a:t>.</a:t>
            </a:r>
            <a:endParaRPr lang="en-US" sz="2400" dirty="0">
              <a:latin typeface="+mj-lt"/>
              <a:cs typeface="Arial" panose="020B0604020202020204" pitchFamily="34" charset="0"/>
            </a:endParaRPr>
          </a:p>
          <a:p>
            <a:r>
              <a:rPr lang="en-US" sz="2400" b="1" dirty="0">
                <a:latin typeface="+mj-lt"/>
                <a:cs typeface="Arial" panose="020B0604020202020204" pitchFamily="34" charset="0"/>
              </a:rPr>
              <a:t>Database Designers </a:t>
            </a:r>
            <a:endParaRPr lang="en-US" sz="2400" b="1" dirty="0" smtClean="0">
              <a:latin typeface="+mj-lt"/>
              <a:cs typeface="Arial" panose="020B0604020202020204" pitchFamily="34" charset="0"/>
            </a:endParaRPr>
          </a:p>
          <a:p>
            <a:pPr lvl="1"/>
            <a:r>
              <a:rPr lang="en-US" sz="2400" dirty="0">
                <a:latin typeface="+mj-lt"/>
                <a:cs typeface="Arial" panose="020B0604020202020204" pitchFamily="34" charset="0"/>
              </a:rPr>
              <a:t>Identifying the data to be stored in the database.</a:t>
            </a:r>
          </a:p>
          <a:p>
            <a:pPr lvl="1"/>
            <a:r>
              <a:rPr lang="en-US" sz="2400" dirty="0" smtClean="0">
                <a:latin typeface="+mj-lt"/>
                <a:cs typeface="Arial" panose="020B0604020202020204" pitchFamily="34" charset="0"/>
              </a:rPr>
              <a:t>Choosing </a:t>
            </a:r>
            <a:r>
              <a:rPr lang="en-US" sz="2400" dirty="0">
                <a:latin typeface="+mj-lt"/>
                <a:cs typeface="Arial" panose="020B0604020202020204" pitchFamily="34" charset="0"/>
              </a:rPr>
              <a:t>appropriate </a:t>
            </a:r>
            <a:r>
              <a:rPr lang="en-US" sz="2400" dirty="0" smtClean="0">
                <a:latin typeface="+mj-lt"/>
                <a:cs typeface="Arial" panose="020B0604020202020204" pitchFamily="34" charset="0"/>
              </a:rPr>
              <a:t>structures/schema </a:t>
            </a:r>
            <a:r>
              <a:rPr lang="en-US" sz="2400" dirty="0">
                <a:latin typeface="+mj-lt"/>
                <a:cs typeface="Arial" panose="020B0604020202020204" pitchFamily="34" charset="0"/>
              </a:rPr>
              <a:t>to represent the stored data.</a:t>
            </a:r>
          </a:p>
          <a:p>
            <a:pPr lvl="1"/>
            <a:r>
              <a:rPr lang="en-US" sz="2400" dirty="0" smtClean="0">
                <a:latin typeface="+mj-lt"/>
                <a:cs typeface="Arial" panose="020B0604020202020204" pitchFamily="34" charset="0"/>
              </a:rPr>
              <a:t>Communicating </a:t>
            </a:r>
            <a:r>
              <a:rPr lang="en-US" sz="2400" dirty="0">
                <a:latin typeface="+mj-lt"/>
                <a:cs typeface="Arial" panose="020B0604020202020204" pitchFamily="34" charset="0"/>
              </a:rPr>
              <a:t>with database </a:t>
            </a:r>
            <a:r>
              <a:rPr lang="en-US" sz="2400" dirty="0" smtClean="0">
                <a:latin typeface="+mj-lt"/>
                <a:cs typeface="Arial" panose="020B0604020202020204" pitchFamily="34" charset="0"/>
              </a:rPr>
              <a:t>users to </a:t>
            </a:r>
            <a:r>
              <a:rPr lang="en-US" sz="2400" dirty="0" smtClean="0">
                <a:latin typeface="+mj-lt"/>
                <a:cs typeface="Arial" panose="020B0604020202020204" pitchFamily="34" charset="0"/>
                <a:sym typeface="Wingdings" panose="05000000000000000000" pitchFamily="2" charset="2"/>
              </a:rPr>
              <a:t>understand </a:t>
            </a:r>
            <a:r>
              <a:rPr lang="en-US" sz="2400" dirty="0">
                <a:latin typeface="+mj-lt"/>
                <a:cs typeface="Arial" panose="020B0604020202020204" pitchFamily="34" charset="0"/>
                <a:sym typeface="Wingdings" panose="05000000000000000000" pitchFamily="2" charset="2"/>
              </a:rPr>
              <a:t>their requirements </a:t>
            </a:r>
            <a:r>
              <a:rPr lang="en-US" sz="2400" dirty="0" smtClean="0">
                <a:latin typeface="+mj-lt"/>
                <a:cs typeface="Arial" panose="020B0604020202020204" pitchFamily="34" charset="0"/>
                <a:sym typeface="Wingdings" panose="05000000000000000000" pitchFamily="2" charset="2"/>
              </a:rPr>
              <a:t>and designs </a:t>
            </a:r>
            <a:r>
              <a:rPr lang="en-US" sz="2400" dirty="0">
                <a:latin typeface="+mj-lt"/>
                <a:cs typeface="Arial" panose="020B0604020202020204" pitchFamily="34" charset="0"/>
                <a:sym typeface="Wingdings" panose="05000000000000000000" pitchFamily="2" charset="2"/>
              </a:rPr>
              <a:t>database.</a:t>
            </a:r>
          </a:p>
          <a:p>
            <a:endParaRPr lang="en-US" sz="2400" dirty="0">
              <a:latin typeface="+mj-lt"/>
            </a:endParaRPr>
          </a:p>
        </p:txBody>
      </p:sp>
    </p:spTree>
    <p:extLst>
      <p:ext uri="{BB962C8B-B14F-4D97-AF65-F5344CB8AC3E}">
        <p14:creationId xmlns:p14="http://schemas.microsoft.com/office/powerpoint/2010/main" val="30175783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File Systems</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35012" y="2161380"/>
            <a:ext cx="6580187" cy="4516291"/>
          </a:xfrm>
        </p:spPr>
      </p:pic>
      <p:sp>
        <p:nvSpPr>
          <p:cNvPr id="6" name="Content Placeholder 5"/>
          <p:cNvSpPr>
            <a:spLocks noGrp="1"/>
          </p:cNvSpPr>
          <p:nvPr>
            <p:ph sz="half" idx="2"/>
          </p:nvPr>
        </p:nvSpPr>
        <p:spPr>
          <a:xfrm>
            <a:off x="7572374" y="1844676"/>
            <a:ext cx="4282018" cy="4832995"/>
          </a:xfrm>
        </p:spPr>
        <p:txBody>
          <a:bodyPr/>
          <a:lstStyle/>
          <a:p>
            <a:r>
              <a:rPr lang="en-US" sz="2400" dirty="0"/>
              <a:t>The files stored in different departments were independent of each other, which caused severe data redundancy.</a:t>
            </a:r>
          </a:p>
          <a:p>
            <a:r>
              <a:rPr lang="en-US" sz="2400" dirty="0" smtClean="0"/>
              <a:t>The </a:t>
            </a:r>
            <a:r>
              <a:rPr lang="en-US" sz="2400" dirty="0"/>
              <a:t>traditional file system is way less flexible than DBMS </a:t>
            </a:r>
          </a:p>
          <a:p>
            <a:r>
              <a:rPr lang="en-US" sz="2400" dirty="0"/>
              <a:t>The maintenance of those files was also of high cost</a:t>
            </a:r>
          </a:p>
          <a:p>
            <a:r>
              <a:rPr lang="en-US" sz="2400" dirty="0" smtClean="0"/>
              <a:t>Concurrency issues</a:t>
            </a:r>
            <a:endParaRPr lang="en-US" sz="2400" dirty="0"/>
          </a:p>
        </p:txBody>
      </p:sp>
    </p:spTree>
    <p:extLst>
      <p:ext uri="{BB962C8B-B14F-4D97-AF65-F5344CB8AC3E}">
        <p14:creationId xmlns:p14="http://schemas.microsoft.com/office/powerpoint/2010/main" val="40165779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DBA overall Architecture : Users</a:t>
            </a:r>
          </a:p>
        </p:txBody>
      </p:sp>
      <p:sp>
        <p:nvSpPr>
          <p:cNvPr id="3" name="Content Placeholder 2"/>
          <p:cNvSpPr>
            <a:spLocks noGrp="1"/>
          </p:cNvSpPr>
          <p:nvPr>
            <p:ph idx="1"/>
          </p:nvPr>
        </p:nvSpPr>
        <p:spPr/>
        <p:txBody>
          <a:bodyPr/>
          <a:lstStyle/>
          <a:p>
            <a:r>
              <a:rPr lang="en-US" b="1" dirty="0" smtClean="0"/>
              <a:t>Naive </a:t>
            </a:r>
            <a:r>
              <a:rPr lang="en-US" b="1" dirty="0"/>
              <a:t>users </a:t>
            </a:r>
            <a:r>
              <a:rPr lang="en-US" dirty="0"/>
              <a:t>are unsophisticated users who interact with the system by invoking one of the application </a:t>
            </a:r>
            <a:r>
              <a:rPr lang="en-US" dirty="0" smtClean="0"/>
              <a:t>programs</a:t>
            </a:r>
          </a:p>
          <a:p>
            <a:r>
              <a:rPr lang="en-US" b="1" dirty="0" smtClean="0"/>
              <a:t>Sophisticated </a:t>
            </a:r>
            <a:r>
              <a:rPr lang="en-US" b="1" dirty="0"/>
              <a:t>users </a:t>
            </a:r>
            <a:r>
              <a:rPr lang="en-US" dirty="0"/>
              <a:t>interact with the system without writing programs. Instead, they form their requests either using a database query </a:t>
            </a:r>
            <a:r>
              <a:rPr lang="en-US" dirty="0" smtClean="0"/>
              <a:t>language.</a:t>
            </a:r>
            <a:endParaRPr lang="en-US" dirty="0"/>
          </a:p>
          <a:p>
            <a:r>
              <a:rPr lang="en-US" b="1" dirty="0" smtClean="0"/>
              <a:t>Application programmers </a:t>
            </a:r>
            <a:r>
              <a:rPr lang="en-US" dirty="0"/>
              <a:t>are computer professionals who write application programs. Application programmers can choose from many tools to develop user </a:t>
            </a:r>
            <a:r>
              <a:rPr lang="en-US" dirty="0" smtClean="0"/>
              <a:t>interfaces.</a:t>
            </a:r>
          </a:p>
        </p:txBody>
      </p:sp>
    </p:spTree>
    <p:extLst>
      <p:ext uri="{BB962C8B-B14F-4D97-AF65-F5344CB8AC3E}">
        <p14:creationId xmlns:p14="http://schemas.microsoft.com/office/powerpoint/2010/main" val="2560563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data modelling</a:t>
            </a:r>
            <a:endParaRPr lang="en-US" dirty="0"/>
          </a:p>
        </p:txBody>
      </p:sp>
      <p:sp>
        <p:nvSpPr>
          <p:cNvPr id="3" name="Content Placeholder 2"/>
          <p:cNvSpPr>
            <a:spLocks noGrp="1"/>
          </p:cNvSpPr>
          <p:nvPr>
            <p:ph idx="1"/>
          </p:nvPr>
        </p:nvSpPr>
        <p:spPr/>
        <p:txBody>
          <a:bodyPr/>
          <a:lstStyle/>
          <a:p>
            <a:r>
              <a:rPr lang="en-US" sz="2200" dirty="0">
                <a:latin typeface="+mj-lt"/>
              </a:rPr>
              <a:t>A</a:t>
            </a:r>
            <a:r>
              <a:rPr lang="en-US" sz="2200" dirty="0" smtClean="0">
                <a:latin typeface="+mj-lt"/>
              </a:rPr>
              <a:t> </a:t>
            </a:r>
            <a:r>
              <a:rPr lang="en-US" sz="2200" dirty="0">
                <a:latin typeface="+mj-lt"/>
              </a:rPr>
              <a:t>conceptual data model aims to capture high-level entities and relationships without delving into details such as specific database technologies or data </a:t>
            </a:r>
            <a:r>
              <a:rPr lang="en-US" sz="2200" dirty="0" smtClean="0">
                <a:latin typeface="+mj-lt"/>
              </a:rPr>
              <a:t>types</a:t>
            </a:r>
          </a:p>
          <a:p>
            <a:r>
              <a:rPr lang="en-US" sz="2200" dirty="0" smtClean="0">
                <a:latin typeface="+mj-lt"/>
              </a:rPr>
              <a:t>So </a:t>
            </a:r>
            <a:r>
              <a:rPr lang="en-US" sz="2200" dirty="0">
                <a:latin typeface="+mj-lt"/>
              </a:rPr>
              <a:t>in a conceptual data model, when you see an entity type called car, then you should think about pieces of metal with engines, not records in </a:t>
            </a:r>
            <a:r>
              <a:rPr lang="en-US" sz="2200" dirty="0" smtClean="0">
                <a:latin typeface="+mj-lt"/>
              </a:rPr>
              <a:t>databases.</a:t>
            </a:r>
          </a:p>
          <a:p>
            <a:r>
              <a:rPr lang="en-US" sz="2200" b="1" dirty="0" smtClean="0">
                <a:latin typeface="+mj-lt"/>
              </a:rPr>
              <a:t>Use Case:</a:t>
            </a:r>
          </a:p>
          <a:p>
            <a:pPr lvl="1"/>
            <a:r>
              <a:rPr lang="en-US" sz="2200" b="1" dirty="0">
                <a:latin typeface="+mj-lt"/>
              </a:rPr>
              <a:t>Understandability</a:t>
            </a:r>
            <a:r>
              <a:rPr lang="en-US" sz="2200" dirty="0">
                <a:latin typeface="+mj-lt"/>
              </a:rPr>
              <a:t>: It helps stakeholders understand the domain without needing to know the technical intricacies of database systems.</a:t>
            </a:r>
          </a:p>
          <a:p>
            <a:pPr lvl="1"/>
            <a:r>
              <a:rPr lang="en-US" sz="2200" b="1" dirty="0">
                <a:latin typeface="+mj-lt"/>
              </a:rPr>
              <a:t>Communication Tool</a:t>
            </a:r>
            <a:r>
              <a:rPr lang="en-US" sz="2200" dirty="0">
                <a:latin typeface="+mj-lt"/>
              </a:rPr>
              <a:t>: Acts as a bridge between non-technical stakeholders and developers by providing a common language.</a:t>
            </a:r>
          </a:p>
          <a:p>
            <a:pPr lvl="1"/>
            <a:r>
              <a:rPr lang="en-US" sz="2200" b="1" dirty="0">
                <a:latin typeface="+mj-lt"/>
              </a:rPr>
              <a:t>Framework for the Development</a:t>
            </a:r>
            <a:r>
              <a:rPr lang="en-US" sz="2200" dirty="0">
                <a:latin typeface="+mj-lt"/>
              </a:rPr>
              <a:t>: Serves as a guide for the development of Logical Data Models (LDMs) and Physical Data Models (PDMs).</a:t>
            </a:r>
          </a:p>
        </p:txBody>
      </p:sp>
    </p:spTree>
    <p:extLst>
      <p:ext uri="{BB962C8B-B14F-4D97-AF65-F5344CB8AC3E}">
        <p14:creationId xmlns:p14="http://schemas.microsoft.com/office/powerpoint/2010/main" val="10179638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data </a:t>
            </a:r>
            <a:r>
              <a:rPr lang="en-US" dirty="0" smtClean="0"/>
              <a:t>modelling : 2 Notations</a:t>
            </a:r>
            <a:endParaRPr lang="en-US" dirty="0"/>
          </a:p>
        </p:txBody>
      </p:sp>
      <p:sp>
        <p:nvSpPr>
          <p:cNvPr id="3" name="Content Placeholder 2"/>
          <p:cNvSpPr>
            <a:spLocks noGrp="1"/>
          </p:cNvSpPr>
          <p:nvPr>
            <p:ph idx="1"/>
          </p:nvPr>
        </p:nvSpPr>
        <p:spPr/>
        <p:txBody>
          <a:bodyPr/>
          <a:lstStyle/>
          <a:p>
            <a:r>
              <a:rPr lang="en-US" b="1" dirty="0"/>
              <a:t>Entity-Relationship Diagrams (ERDs)</a:t>
            </a:r>
            <a:r>
              <a:rPr lang="en-US" dirty="0"/>
              <a:t>: The most common tool used for conceptual data modeling. ERDs visually represent entities, their attributes, and relationships.</a:t>
            </a:r>
          </a:p>
          <a:p>
            <a:r>
              <a:rPr lang="en-US" b="1" dirty="0"/>
              <a:t>Unified Modeling Language (UML)</a:t>
            </a:r>
            <a:r>
              <a:rPr lang="en-US" dirty="0"/>
              <a:t>: Though more often used in software development for modeling software systems, UML can also be used for data modeling, particularly with class diagrams</a:t>
            </a:r>
          </a:p>
          <a:p>
            <a:endParaRPr lang="en-US" dirty="0"/>
          </a:p>
        </p:txBody>
      </p:sp>
    </p:spTree>
    <p:extLst>
      <p:ext uri="{BB962C8B-B14F-4D97-AF65-F5344CB8AC3E}">
        <p14:creationId xmlns:p14="http://schemas.microsoft.com/office/powerpoint/2010/main" val="14194018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Relationship model</a:t>
            </a:r>
            <a:endParaRPr lang="en-US" dirty="0"/>
          </a:p>
        </p:txBody>
      </p:sp>
      <p:sp>
        <p:nvSpPr>
          <p:cNvPr id="3" name="Content Placeholder 2"/>
          <p:cNvSpPr>
            <a:spLocks noGrp="1"/>
          </p:cNvSpPr>
          <p:nvPr>
            <p:ph idx="1"/>
          </p:nvPr>
        </p:nvSpPr>
        <p:spPr/>
        <p:txBody>
          <a:bodyPr/>
          <a:lstStyle/>
          <a:p>
            <a:r>
              <a:rPr lang="en-US" dirty="0"/>
              <a:t>Entity Relational Model is a model </a:t>
            </a:r>
            <a:endParaRPr lang="en-US" dirty="0" smtClean="0"/>
          </a:p>
          <a:p>
            <a:pPr lvl="1"/>
            <a:r>
              <a:rPr lang="en-US" dirty="0" smtClean="0"/>
              <a:t>for </a:t>
            </a:r>
            <a:r>
              <a:rPr lang="en-US" dirty="0"/>
              <a:t>identifying entities to be represented in the database and </a:t>
            </a:r>
            <a:endParaRPr lang="en-US" dirty="0" smtClean="0"/>
          </a:p>
          <a:p>
            <a:pPr lvl="1"/>
            <a:r>
              <a:rPr lang="en-US" dirty="0" smtClean="0"/>
              <a:t>representation </a:t>
            </a:r>
            <a:r>
              <a:rPr lang="en-US" dirty="0"/>
              <a:t>of how those entities are </a:t>
            </a:r>
            <a:r>
              <a:rPr lang="en-US" dirty="0" smtClean="0"/>
              <a:t>related.</a:t>
            </a:r>
          </a:p>
          <a:p>
            <a:r>
              <a:rPr lang="en-US" dirty="0"/>
              <a:t>Entity Relationship Diagram explains the relationship among the entities present in the database</a:t>
            </a:r>
          </a:p>
        </p:txBody>
      </p:sp>
    </p:spTree>
    <p:extLst>
      <p:ext uri="{BB962C8B-B14F-4D97-AF65-F5344CB8AC3E}">
        <p14:creationId xmlns:p14="http://schemas.microsoft.com/office/powerpoint/2010/main" val="12513098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Symbols </a:t>
            </a:r>
            <a:r>
              <a:rPr lang="en-US" b="1" dirty="0" smtClean="0"/>
              <a:t>and components of  ER Diagram </a:t>
            </a:r>
            <a:endParaRPr lang="en-US" dirty="0"/>
          </a:p>
        </p:txBody>
      </p:sp>
      <p:pic>
        <p:nvPicPr>
          <p:cNvPr id="4" name="Content Placeholder 3"/>
          <p:cNvPicPr>
            <a:picLocks noGrp="1" noChangeAspect="1"/>
          </p:cNvPicPr>
          <p:nvPr>
            <p:ph idx="1"/>
          </p:nvPr>
        </p:nvPicPr>
        <p:blipFill rotWithShape="1">
          <a:blip r:embed="rId2"/>
          <a:srcRect l="26429" t="51046" r="33952" b="10984"/>
          <a:stretch/>
        </p:blipFill>
        <p:spPr>
          <a:xfrm>
            <a:off x="157162" y="2108863"/>
            <a:ext cx="6386513" cy="3791874"/>
          </a:xfrm>
          <a:prstGeom prst="rect">
            <a:avLst/>
          </a:prstGeom>
        </p:spPr>
      </p:pic>
      <p:pic>
        <p:nvPicPr>
          <p:cNvPr id="5" name="Picture 4"/>
          <p:cNvPicPr>
            <a:picLocks noChangeAspect="1"/>
          </p:cNvPicPr>
          <p:nvPr/>
        </p:nvPicPr>
        <p:blipFill rotWithShape="1">
          <a:blip r:embed="rId3"/>
          <a:srcRect l="29502" t="40430" r="29429" b="36523"/>
          <a:stretch/>
        </p:blipFill>
        <p:spPr>
          <a:xfrm>
            <a:off x="6405564" y="2108863"/>
            <a:ext cx="5343524" cy="3324688"/>
          </a:xfrm>
          <a:prstGeom prst="rect">
            <a:avLst/>
          </a:prstGeom>
        </p:spPr>
      </p:pic>
    </p:spTree>
    <p:extLst>
      <p:ext uri="{BB962C8B-B14F-4D97-AF65-F5344CB8AC3E}">
        <p14:creationId xmlns:p14="http://schemas.microsoft.com/office/powerpoint/2010/main" val="25690820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a:t>
            </a:r>
            <a:r>
              <a:rPr lang="en-US" dirty="0" smtClean="0"/>
              <a:t>Relationship diagrams </a:t>
            </a:r>
            <a:endParaRPr lang="en-US" dirty="0"/>
          </a:p>
        </p:txBody>
      </p:sp>
      <p:sp>
        <p:nvSpPr>
          <p:cNvPr id="3" name="Content Placeholder 2"/>
          <p:cNvSpPr>
            <a:spLocks noGrp="1"/>
          </p:cNvSpPr>
          <p:nvPr>
            <p:ph idx="1"/>
          </p:nvPr>
        </p:nvSpPr>
        <p:spPr>
          <a:xfrm>
            <a:off x="464457" y="2054681"/>
            <a:ext cx="7650843" cy="4176713"/>
          </a:xfrm>
        </p:spPr>
        <p:txBody>
          <a:bodyPr/>
          <a:lstStyle/>
          <a:p>
            <a:r>
              <a:rPr lang="en-US" sz="2800" b="1" dirty="0" smtClean="0"/>
              <a:t>Entity</a:t>
            </a:r>
            <a:r>
              <a:rPr lang="en-US" sz="2800" dirty="0" smtClean="0"/>
              <a:t> </a:t>
            </a:r>
            <a:r>
              <a:rPr lang="en-US" sz="2800" dirty="0"/>
              <a:t>may be an object with a physical existence – a particular person, car, house, or employee – or it may be an object with a conceptual existence – a company, a job, or a university course. </a:t>
            </a:r>
          </a:p>
          <a:p>
            <a:r>
              <a:rPr lang="en-US" sz="2800" b="1" dirty="0"/>
              <a:t>Entity Set:</a:t>
            </a:r>
            <a:r>
              <a:rPr lang="en-US" sz="2800" dirty="0"/>
              <a:t> An Entity is an object of Entity Type and a set of all entities is called an entity set. For Example, E1 is an entity having Entity Type Student and the set of all students is called Entity Set</a:t>
            </a:r>
          </a:p>
          <a:p>
            <a:endParaRPr lang="en-US" sz="2800" dirty="0"/>
          </a:p>
        </p:txBody>
      </p:sp>
      <p:pic>
        <p:nvPicPr>
          <p:cNvPr id="1026" name="Picture 2"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9475" y="2054681"/>
            <a:ext cx="2352675"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8574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diagrams </a:t>
            </a:r>
          </a:p>
        </p:txBody>
      </p:sp>
      <p:sp>
        <p:nvSpPr>
          <p:cNvPr id="3" name="Content Placeholder 2"/>
          <p:cNvSpPr>
            <a:spLocks noGrp="1"/>
          </p:cNvSpPr>
          <p:nvPr>
            <p:ph idx="1"/>
          </p:nvPr>
        </p:nvSpPr>
        <p:spPr>
          <a:xfrm>
            <a:off x="464457" y="2054681"/>
            <a:ext cx="10972800" cy="4531857"/>
          </a:xfrm>
        </p:spPr>
        <p:txBody>
          <a:bodyPr/>
          <a:lstStyle/>
          <a:p>
            <a:r>
              <a:rPr lang="en-US" sz="2800" b="1" dirty="0" smtClean="0"/>
              <a:t>Strong Entity </a:t>
            </a:r>
          </a:p>
          <a:p>
            <a:pPr lvl="1"/>
            <a:r>
              <a:rPr lang="en-US" sz="2400" dirty="0" smtClean="0"/>
              <a:t>Type </a:t>
            </a:r>
            <a:r>
              <a:rPr lang="en-US" sz="2400" dirty="0"/>
              <a:t>of entity that has a key Attribute. </a:t>
            </a:r>
            <a:endParaRPr lang="en-US" sz="2400" dirty="0" smtClean="0"/>
          </a:p>
          <a:p>
            <a:pPr lvl="1"/>
            <a:r>
              <a:rPr lang="en-US" sz="2400" dirty="0" smtClean="0"/>
              <a:t>Strong </a:t>
            </a:r>
            <a:r>
              <a:rPr lang="en-US" sz="2400" dirty="0"/>
              <a:t>Entity does not depend on other Entity in the Schema</a:t>
            </a:r>
            <a:r>
              <a:rPr lang="en-US" sz="2400" dirty="0" smtClean="0"/>
              <a:t>.</a:t>
            </a:r>
          </a:p>
          <a:p>
            <a:pPr lvl="1"/>
            <a:r>
              <a:rPr lang="en-US" sz="2400" dirty="0" smtClean="0"/>
              <a:t>It </a:t>
            </a:r>
            <a:r>
              <a:rPr lang="en-US" sz="2400" dirty="0"/>
              <a:t>has a primary key, that helps in identifying it uniquely</a:t>
            </a:r>
            <a:r>
              <a:rPr lang="en-US" sz="2400" dirty="0" smtClean="0"/>
              <a:t>,</a:t>
            </a:r>
          </a:p>
          <a:p>
            <a:pPr lvl="1"/>
            <a:r>
              <a:rPr lang="en-US" sz="2400" dirty="0" smtClean="0"/>
              <a:t>It </a:t>
            </a:r>
            <a:r>
              <a:rPr lang="en-US" sz="2400" dirty="0"/>
              <a:t>is represented by a rectangle. </a:t>
            </a:r>
            <a:r>
              <a:rPr lang="en-US" sz="2400" dirty="0" smtClean="0"/>
              <a:t>E.g. </a:t>
            </a:r>
            <a:r>
              <a:rPr lang="en-US" sz="2400" dirty="0" err="1" smtClean="0"/>
              <a:t>Adhaar</a:t>
            </a:r>
            <a:r>
              <a:rPr lang="en-US" sz="2400" dirty="0" smtClean="0"/>
              <a:t> ID, Student ID etc.,</a:t>
            </a:r>
            <a:endParaRPr lang="en-US" sz="2400" dirty="0"/>
          </a:p>
          <a:p>
            <a:r>
              <a:rPr lang="en-US" sz="2800" b="1" dirty="0" smtClean="0"/>
              <a:t>Weak Entity </a:t>
            </a:r>
          </a:p>
          <a:p>
            <a:pPr lvl="1"/>
            <a:r>
              <a:rPr lang="en-US" sz="2400" b="1" dirty="0" smtClean="0"/>
              <a:t> </a:t>
            </a:r>
            <a:r>
              <a:rPr lang="en-US" sz="2400" dirty="0" smtClean="0"/>
              <a:t>An </a:t>
            </a:r>
            <a:r>
              <a:rPr lang="en-US" sz="2400" dirty="0"/>
              <a:t>Entity type </a:t>
            </a:r>
            <a:r>
              <a:rPr lang="en-US" sz="2400" dirty="0" smtClean="0"/>
              <a:t>for </a:t>
            </a:r>
            <a:r>
              <a:rPr lang="en-US" sz="2400" dirty="0"/>
              <a:t>which key attributes can’t be defined</a:t>
            </a:r>
            <a:r>
              <a:rPr lang="en-US" sz="2400" dirty="0" smtClean="0"/>
              <a:t>.</a:t>
            </a:r>
          </a:p>
          <a:p>
            <a:pPr lvl="1"/>
            <a:r>
              <a:rPr lang="en-US" sz="2400" dirty="0" smtClean="0"/>
              <a:t> </a:t>
            </a:r>
            <a:r>
              <a:rPr lang="en-US" sz="2400" dirty="0"/>
              <a:t>A weak entity type is represented by a Double Rectangle</a:t>
            </a:r>
            <a:r>
              <a:rPr lang="en-US" sz="2400" dirty="0" smtClean="0"/>
              <a:t> </a:t>
            </a:r>
          </a:p>
          <a:p>
            <a:pPr lvl="1"/>
            <a:r>
              <a:rPr lang="en-US" sz="2400" dirty="0" smtClean="0"/>
              <a:t>They will depend on other entity for unique identification</a:t>
            </a:r>
          </a:p>
          <a:p>
            <a:endParaRPr lang="en-US" sz="2800" dirty="0"/>
          </a:p>
        </p:txBody>
      </p:sp>
    </p:spTree>
    <p:extLst>
      <p:ext uri="{BB962C8B-B14F-4D97-AF65-F5344CB8AC3E}">
        <p14:creationId xmlns:p14="http://schemas.microsoft.com/office/powerpoint/2010/main" val="24125728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diagrams </a:t>
            </a:r>
          </a:p>
        </p:txBody>
      </p:sp>
      <p:sp>
        <p:nvSpPr>
          <p:cNvPr id="3" name="Content Placeholder 2"/>
          <p:cNvSpPr>
            <a:spLocks noGrp="1"/>
          </p:cNvSpPr>
          <p:nvPr>
            <p:ph idx="1"/>
          </p:nvPr>
        </p:nvSpPr>
        <p:spPr/>
        <p:txBody>
          <a:bodyPr/>
          <a:lstStyle/>
          <a:p>
            <a:r>
              <a:rPr lang="en-US" sz="2800" b="1" dirty="0" smtClean="0"/>
              <a:t>Example</a:t>
            </a:r>
            <a:r>
              <a:rPr lang="en-US" sz="2800" dirty="0" smtClean="0"/>
              <a:t> : </a:t>
            </a:r>
            <a:r>
              <a:rPr lang="en-US" sz="2800" dirty="0"/>
              <a:t> A company may store the information of dependents (Parents, Children, </a:t>
            </a:r>
            <a:r>
              <a:rPr lang="en-US" sz="2800" dirty="0" smtClean="0"/>
              <a:t>Spouse, Brother, Sister) </a:t>
            </a:r>
            <a:r>
              <a:rPr lang="en-US" sz="2800" dirty="0"/>
              <a:t>of an Employee</a:t>
            </a:r>
            <a:r>
              <a:rPr lang="en-US" sz="2800" dirty="0" smtClean="0"/>
              <a:t>.</a:t>
            </a:r>
          </a:p>
          <a:p>
            <a:r>
              <a:rPr lang="en-US" sz="2800" dirty="0" smtClean="0"/>
              <a:t>But </a:t>
            </a:r>
            <a:r>
              <a:rPr lang="en-US" sz="2800" dirty="0"/>
              <a:t>the dependents don’t have existed without the employee. So Dependent will be a </a:t>
            </a:r>
            <a:r>
              <a:rPr lang="en-US" sz="2800" b="1" dirty="0"/>
              <a:t>Weak Entity Type</a:t>
            </a:r>
            <a:r>
              <a:rPr lang="en-US" sz="2800" dirty="0"/>
              <a:t> and Employee will be Identifying Entity type for Dependent, which means it is </a:t>
            </a:r>
            <a:r>
              <a:rPr lang="en-US" sz="2800" b="1" dirty="0"/>
              <a:t>Strong Entity Type</a:t>
            </a:r>
            <a:endParaRPr lang="en-US" sz="2800" dirty="0"/>
          </a:p>
          <a:p>
            <a:endParaRPr lang="en-US" sz="2800" dirty="0"/>
          </a:p>
        </p:txBody>
      </p:sp>
      <p:pic>
        <p:nvPicPr>
          <p:cNvPr id="4" name="Picture 3"/>
          <p:cNvPicPr>
            <a:picLocks noChangeAspect="1"/>
          </p:cNvPicPr>
          <p:nvPr/>
        </p:nvPicPr>
        <p:blipFill rotWithShape="1">
          <a:blip r:embed="rId2"/>
          <a:srcRect l="28055" t="30715" r="36300" b="54492"/>
          <a:stretch/>
        </p:blipFill>
        <p:spPr>
          <a:xfrm>
            <a:off x="2533337" y="4646951"/>
            <a:ext cx="6790545" cy="1584444"/>
          </a:xfrm>
          <a:prstGeom prst="rect">
            <a:avLst/>
          </a:prstGeom>
        </p:spPr>
      </p:pic>
    </p:spTree>
    <p:extLst>
      <p:ext uri="{BB962C8B-B14F-4D97-AF65-F5344CB8AC3E}">
        <p14:creationId xmlns:p14="http://schemas.microsoft.com/office/powerpoint/2010/main" val="103845480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457" y="2068969"/>
            <a:ext cx="11408456" cy="4176713"/>
          </a:xfrm>
        </p:spPr>
        <p:txBody>
          <a:bodyPr/>
          <a:lstStyle/>
          <a:p>
            <a:r>
              <a:rPr lang="en-US" sz="2800" b="1" dirty="0" smtClean="0"/>
              <a:t>Attributes :</a:t>
            </a:r>
          </a:p>
          <a:p>
            <a:pPr lvl="1"/>
            <a:r>
              <a:rPr lang="en-US" sz="2400" dirty="0"/>
              <a:t>Attributes are the properties that define the entity type. </a:t>
            </a:r>
            <a:endParaRPr lang="en-US" sz="2400" dirty="0" smtClean="0"/>
          </a:p>
          <a:p>
            <a:pPr lvl="1"/>
            <a:r>
              <a:rPr lang="en-US" sz="2400" dirty="0" smtClean="0"/>
              <a:t>For </a:t>
            </a:r>
            <a:r>
              <a:rPr lang="en-US" sz="2400" dirty="0"/>
              <a:t>example, </a:t>
            </a:r>
            <a:r>
              <a:rPr lang="en-US" sz="2400" dirty="0" err="1"/>
              <a:t>Roll_No</a:t>
            </a:r>
            <a:r>
              <a:rPr lang="en-US" sz="2400" dirty="0"/>
              <a:t>, Name, DOB, Age, Address, and </a:t>
            </a:r>
            <a:r>
              <a:rPr lang="en-US" sz="2400" dirty="0" smtClean="0"/>
              <a:t>Mobile No </a:t>
            </a:r>
            <a:r>
              <a:rPr lang="en-US" sz="2400" dirty="0"/>
              <a:t>are the attributes that define entity type Student. </a:t>
            </a:r>
            <a:endParaRPr lang="en-US" sz="2400" dirty="0" smtClean="0"/>
          </a:p>
          <a:p>
            <a:pPr lvl="1"/>
            <a:r>
              <a:rPr lang="en-US" sz="2400" dirty="0" smtClean="0"/>
              <a:t>In </a:t>
            </a:r>
            <a:r>
              <a:rPr lang="en-US" sz="2400" dirty="0"/>
              <a:t>ER diagram, the attribute is represented by an </a:t>
            </a:r>
            <a:r>
              <a:rPr lang="en-US" sz="2400" b="1" dirty="0"/>
              <a:t>oval</a:t>
            </a:r>
            <a:r>
              <a:rPr lang="en-US" sz="2400" dirty="0"/>
              <a:t>. </a:t>
            </a:r>
            <a:endParaRPr lang="en-US" sz="2400" dirty="0" smtClean="0"/>
          </a:p>
          <a:p>
            <a:r>
              <a:rPr lang="en-US" sz="2800" b="1" dirty="0"/>
              <a:t> Key Attribute</a:t>
            </a:r>
          </a:p>
          <a:p>
            <a:pPr lvl="1"/>
            <a:r>
              <a:rPr lang="en-US" sz="2400" dirty="0"/>
              <a:t>The attribute which uniquely identifies each entity in the entity set is called the key attribute. </a:t>
            </a:r>
            <a:endParaRPr lang="en-US" sz="2400" dirty="0" smtClean="0"/>
          </a:p>
          <a:p>
            <a:pPr lvl="1"/>
            <a:r>
              <a:rPr lang="en-US" sz="2400" dirty="0" smtClean="0"/>
              <a:t>For </a:t>
            </a:r>
            <a:r>
              <a:rPr lang="en-US" sz="2400" dirty="0"/>
              <a:t>example, </a:t>
            </a:r>
            <a:r>
              <a:rPr lang="en-US" sz="2400" dirty="0" err="1"/>
              <a:t>Roll_No</a:t>
            </a:r>
            <a:r>
              <a:rPr lang="en-US" sz="2400" dirty="0"/>
              <a:t> will be unique for each student. </a:t>
            </a:r>
            <a:endParaRPr lang="en-US" sz="2400" dirty="0" smtClean="0"/>
          </a:p>
          <a:p>
            <a:pPr lvl="1"/>
            <a:r>
              <a:rPr lang="en-US" sz="2400" dirty="0" smtClean="0"/>
              <a:t>In </a:t>
            </a:r>
            <a:r>
              <a:rPr lang="en-US" sz="2400" dirty="0"/>
              <a:t>ER diagram, the key attribute is represented by an oval with </a:t>
            </a:r>
            <a:r>
              <a:rPr lang="en-US" sz="2400" b="1" dirty="0"/>
              <a:t>underlying lines</a:t>
            </a:r>
            <a:r>
              <a:rPr lang="en-US" sz="2400" dirty="0"/>
              <a:t>.</a:t>
            </a:r>
          </a:p>
          <a:p>
            <a:pPr lvl="1"/>
            <a:endParaRPr lang="en-US" sz="2400" dirty="0" smtClean="0"/>
          </a:p>
        </p:txBody>
      </p:sp>
      <p:sp>
        <p:nvSpPr>
          <p:cNvPr id="4" name="Title 1"/>
          <p:cNvSpPr>
            <a:spLocks noGrp="1"/>
          </p:cNvSpPr>
          <p:nvPr>
            <p:ph type="title"/>
          </p:nvPr>
        </p:nvSpPr>
        <p:spPr/>
        <p:txBody>
          <a:bodyPr/>
          <a:lstStyle/>
          <a:p>
            <a:r>
              <a:rPr lang="en-US" dirty="0"/>
              <a:t>Entity </a:t>
            </a:r>
            <a:r>
              <a:rPr lang="en-US" dirty="0" smtClean="0"/>
              <a:t>Relationship diagrams </a:t>
            </a:r>
            <a:endParaRPr lang="en-US" dirty="0"/>
          </a:p>
        </p:txBody>
      </p:sp>
    </p:spTree>
    <p:extLst>
      <p:ext uri="{BB962C8B-B14F-4D97-AF65-F5344CB8AC3E}">
        <p14:creationId xmlns:p14="http://schemas.microsoft.com/office/powerpoint/2010/main" val="5833978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457" y="2054681"/>
            <a:ext cx="10972800" cy="4503282"/>
          </a:xfrm>
        </p:spPr>
        <p:txBody>
          <a:bodyPr/>
          <a:lstStyle/>
          <a:p>
            <a:r>
              <a:rPr lang="en-US" sz="2200" b="1" dirty="0"/>
              <a:t>Composite Attribute</a:t>
            </a:r>
          </a:p>
          <a:p>
            <a:pPr lvl="1"/>
            <a:r>
              <a:rPr lang="en-US" sz="2200" dirty="0"/>
              <a:t>An attribute </a:t>
            </a:r>
            <a:r>
              <a:rPr lang="en-US" sz="2200" b="1" dirty="0"/>
              <a:t>composed of many other attributes</a:t>
            </a:r>
            <a:r>
              <a:rPr lang="en-US" sz="2200" dirty="0"/>
              <a:t> is called a composite attribute</a:t>
            </a:r>
            <a:r>
              <a:rPr lang="en-US" sz="2200" dirty="0" smtClean="0"/>
              <a:t>.</a:t>
            </a:r>
          </a:p>
          <a:p>
            <a:pPr lvl="1"/>
            <a:r>
              <a:rPr lang="en-US" sz="2200" dirty="0" smtClean="0"/>
              <a:t> </a:t>
            </a:r>
            <a:r>
              <a:rPr lang="en-US" sz="2200" dirty="0"/>
              <a:t>For example, the Address attribute of the student Entity type consists of Street, City, State, and Country. </a:t>
            </a:r>
            <a:endParaRPr lang="en-US" sz="2200" dirty="0" smtClean="0"/>
          </a:p>
          <a:p>
            <a:pPr lvl="1"/>
            <a:r>
              <a:rPr lang="en-US" sz="2200" dirty="0" smtClean="0"/>
              <a:t>Name(First, Mid and Last), DOB(</a:t>
            </a:r>
            <a:r>
              <a:rPr lang="en-US" sz="2200" dirty="0" err="1" smtClean="0"/>
              <a:t>Month,Day,Year</a:t>
            </a:r>
            <a:r>
              <a:rPr lang="en-US" sz="2200" dirty="0" smtClean="0"/>
              <a:t>)</a:t>
            </a:r>
          </a:p>
          <a:p>
            <a:pPr lvl="1"/>
            <a:r>
              <a:rPr lang="en-US" sz="2200" dirty="0" smtClean="0"/>
              <a:t>In </a:t>
            </a:r>
            <a:r>
              <a:rPr lang="en-US" sz="2200" dirty="0"/>
              <a:t>ER diagram, the composite attribute is represented by an </a:t>
            </a:r>
            <a:r>
              <a:rPr lang="en-US" sz="2200" b="1" dirty="0"/>
              <a:t>oval comprising of ovals</a:t>
            </a:r>
            <a:r>
              <a:rPr lang="en-US" sz="2200" b="1" dirty="0" smtClean="0"/>
              <a:t>.</a:t>
            </a:r>
          </a:p>
          <a:p>
            <a:r>
              <a:rPr lang="en-US" sz="2200" b="1" dirty="0"/>
              <a:t> Multivalued Attribute</a:t>
            </a:r>
          </a:p>
          <a:p>
            <a:pPr lvl="1"/>
            <a:r>
              <a:rPr lang="en-US" sz="2200" dirty="0"/>
              <a:t>An attribute consisting of more than one value for a given entity</a:t>
            </a:r>
            <a:r>
              <a:rPr lang="en-US" sz="2200" dirty="0" smtClean="0"/>
              <a:t>.</a:t>
            </a:r>
          </a:p>
          <a:p>
            <a:pPr lvl="1"/>
            <a:r>
              <a:rPr lang="en-US" sz="2200" dirty="0" smtClean="0"/>
              <a:t> </a:t>
            </a:r>
            <a:r>
              <a:rPr lang="en-US" sz="2200" dirty="0"/>
              <a:t>For example, </a:t>
            </a:r>
            <a:r>
              <a:rPr lang="en-US" sz="2200" dirty="0" err="1"/>
              <a:t>Phone_No</a:t>
            </a:r>
            <a:r>
              <a:rPr lang="en-US" sz="2200" dirty="0"/>
              <a:t> (can be more than one for a given student</a:t>
            </a:r>
            <a:r>
              <a:rPr lang="en-US" sz="2200" dirty="0" smtClean="0"/>
              <a:t>).</a:t>
            </a:r>
          </a:p>
          <a:p>
            <a:pPr lvl="1"/>
            <a:r>
              <a:rPr lang="en-US" sz="2200" dirty="0" smtClean="0"/>
              <a:t> </a:t>
            </a:r>
            <a:r>
              <a:rPr lang="en-US" sz="2200" dirty="0"/>
              <a:t>In ER diagram, a multivalued attribute is represented by a </a:t>
            </a:r>
            <a:r>
              <a:rPr lang="en-US" sz="2200" b="1" dirty="0"/>
              <a:t>double oval.</a:t>
            </a:r>
            <a:r>
              <a:rPr lang="en-US" sz="2200" dirty="0"/>
              <a:t> </a:t>
            </a:r>
          </a:p>
          <a:p>
            <a:pPr lvl="1"/>
            <a:endParaRPr lang="en-US" sz="2200" dirty="0"/>
          </a:p>
          <a:p>
            <a:endParaRPr lang="en-US" sz="2200" dirty="0"/>
          </a:p>
        </p:txBody>
      </p:sp>
      <p:sp>
        <p:nvSpPr>
          <p:cNvPr id="4" name="Title 1"/>
          <p:cNvSpPr>
            <a:spLocks noGrp="1"/>
          </p:cNvSpPr>
          <p:nvPr>
            <p:ph type="title"/>
          </p:nvPr>
        </p:nvSpPr>
        <p:spPr/>
        <p:txBody>
          <a:bodyPr/>
          <a:lstStyle/>
          <a:p>
            <a:r>
              <a:rPr lang="en-US" dirty="0"/>
              <a:t>Entity </a:t>
            </a:r>
            <a:r>
              <a:rPr lang="en-US" dirty="0" smtClean="0"/>
              <a:t>Relationship diagrams </a:t>
            </a:r>
            <a:endParaRPr lang="en-US" dirty="0"/>
          </a:p>
        </p:txBody>
      </p:sp>
    </p:spTree>
    <p:extLst>
      <p:ext uri="{BB962C8B-B14F-4D97-AF65-F5344CB8AC3E}">
        <p14:creationId xmlns:p14="http://schemas.microsoft.com/office/powerpoint/2010/main" val="37015899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 of  Traditional File Systems</a:t>
            </a:r>
            <a:endParaRPr lang="en-US" dirty="0"/>
          </a:p>
        </p:txBody>
      </p:sp>
      <p:sp>
        <p:nvSpPr>
          <p:cNvPr id="3" name="Content Placeholder 2"/>
          <p:cNvSpPr>
            <a:spLocks noGrp="1"/>
          </p:cNvSpPr>
          <p:nvPr>
            <p:ph idx="1"/>
          </p:nvPr>
        </p:nvSpPr>
        <p:spPr/>
        <p:txBody>
          <a:bodyPr/>
          <a:lstStyle/>
          <a:p>
            <a:r>
              <a:rPr lang="en-US" sz="2800" dirty="0"/>
              <a:t>Distinguished and Isolated </a:t>
            </a:r>
            <a:r>
              <a:rPr lang="en-US" sz="2800" dirty="0" smtClean="0"/>
              <a:t>Data </a:t>
            </a:r>
          </a:p>
          <a:p>
            <a:pPr lvl="1"/>
            <a:r>
              <a:rPr lang="en-US" sz="2400" dirty="0" smtClean="0"/>
              <a:t>User </a:t>
            </a:r>
            <a:r>
              <a:rPr lang="en-US" sz="2400" dirty="0"/>
              <a:t>needs information that is not possible to be provided using a single file, multiple different files were required, which are situated in different departments</a:t>
            </a:r>
            <a:endParaRPr lang="en-US" sz="2400" dirty="0" smtClean="0"/>
          </a:p>
          <a:p>
            <a:r>
              <a:rPr lang="en-US" sz="2800" dirty="0"/>
              <a:t>Data Duplication / Data </a:t>
            </a:r>
            <a:r>
              <a:rPr lang="en-US" sz="2800" dirty="0" smtClean="0"/>
              <a:t>Redundancy</a:t>
            </a:r>
          </a:p>
          <a:p>
            <a:pPr lvl="1"/>
            <a:r>
              <a:rPr lang="en-US" sz="2400" dirty="0"/>
              <a:t>Storing the same data multiple </a:t>
            </a:r>
            <a:r>
              <a:rPr lang="en-US" sz="2400" dirty="0" smtClean="0"/>
              <a:t>times, Data integrity issues of all data being same</a:t>
            </a:r>
          </a:p>
          <a:p>
            <a:r>
              <a:rPr lang="en-US" sz="2800" dirty="0"/>
              <a:t>Dependence on </a:t>
            </a:r>
            <a:r>
              <a:rPr lang="en-US" sz="2800" dirty="0" smtClean="0"/>
              <a:t>Data</a:t>
            </a:r>
            <a:r>
              <a:rPr lang="en-US" sz="2800" dirty="0"/>
              <a:t> </a:t>
            </a:r>
            <a:endParaRPr lang="en-US" sz="2800" dirty="0" smtClean="0"/>
          </a:p>
          <a:p>
            <a:pPr lvl="1"/>
            <a:r>
              <a:rPr lang="en-US" sz="2400" dirty="0"/>
              <a:t> file’s format </a:t>
            </a:r>
            <a:r>
              <a:rPr lang="en-US" sz="2400" dirty="0" smtClean="0"/>
              <a:t>change triggers the need of  programmers </a:t>
            </a:r>
            <a:r>
              <a:rPr lang="en-US" sz="2400" dirty="0"/>
              <a:t>to update the code every time and </a:t>
            </a:r>
            <a:r>
              <a:rPr lang="en-US" sz="2400" dirty="0" smtClean="0"/>
              <a:t> format </a:t>
            </a:r>
            <a:r>
              <a:rPr lang="en-US" sz="2400" dirty="0"/>
              <a:t>every piece of data stored in that </a:t>
            </a:r>
            <a:r>
              <a:rPr lang="en-US" sz="2400" dirty="0" smtClean="0"/>
              <a:t>file</a:t>
            </a:r>
          </a:p>
        </p:txBody>
      </p:sp>
    </p:spTree>
    <p:extLst>
      <p:ext uri="{BB962C8B-B14F-4D97-AF65-F5344CB8AC3E}">
        <p14:creationId xmlns:p14="http://schemas.microsoft.com/office/powerpoint/2010/main" val="1539258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Entity </a:t>
            </a:r>
            <a:r>
              <a:rPr lang="en-US" dirty="0" smtClean="0"/>
              <a:t>Relationship diagrams </a:t>
            </a:r>
            <a:endParaRPr lang="en-US" dirty="0"/>
          </a:p>
        </p:txBody>
      </p:sp>
      <p:sp>
        <p:nvSpPr>
          <p:cNvPr id="2" name="Content Placeholder 1"/>
          <p:cNvSpPr>
            <a:spLocks noGrp="1"/>
          </p:cNvSpPr>
          <p:nvPr>
            <p:ph idx="1"/>
          </p:nvPr>
        </p:nvSpPr>
        <p:spPr>
          <a:xfrm>
            <a:off x="464457" y="2054681"/>
            <a:ext cx="4464731" cy="4176713"/>
          </a:xfrm>
        </p:spPr>
        <p:txBody>
          <a:bodyPr/>
          <a:lstStyle/>
          <a:p>
            <a:r>
              <a:rPr lang="en-US" sz="2800" b="1" dirty="0"/>
              <a:t>Derived Attribute</a:t>
            </a:r>
          </a:p>
          <a:p>
            <a:pPr lvl="1"/>
            <a:r>
              <a:rPr lang="en-US" sz="2400" dirty="0"/>
              <a:t>An attribute that can be derived from other attributes of the entity type is known as a derived attribute. </a:t>
            </a:r>
            <a:endParaRPr lang="en-US" sz="2400" dirty="0" smtClean="0"/>
          </a:p>
          <a:p>
            <a:pPr lvl="1"/>
            <a:r>
              <a:rPr lang="en-US" sz="2400" dirty="0" smtClean="0"/>
              <a:t>E.g</a:t>
            </a:r>
            <a:r>
              <a:rPr lang="en-US" sz="2400" dirty="0"/>
              <a:t>.; Age (can be derived from DOB). </a:t>
            </a:r>
            <a:endParaRPr lang="en-US" sz="2400" dirty="0" smtClean="0"/>
          </a:p>
          <a:p>
            <a:pPr lvl="1"/>
            <a:r>
              <a:rPr lang="en-US" sz="2400" dirty="0" smtClean="0"/>
              <a:t>In </a:t>
            </a:r>
            <a:r>
              <a:rPr lang="en-US" sz="2400" dirty="0"/>
              <a:t>ER diagram, the derived attribute is represented by a </a:t>
            </a:r>
            <a:r>
              <a:rPr lang="en-US" sz="2400" b="1" dirty="0"/>
              <a:t>dashed oval</a:t>
            </a:r>
            <a:r>
              <a:rPr lang="en-US" sz="2400" dirty="0"/>
              <a:t>. </a:t>
            </a:r>
          </a:p>
          <a:p>
            <a:endParaRPr lang="en-US" sz="2800" dirty="0"/>
          </a:p>
        </p:txBody>
      </p:sp>
      <p:pic>
        <p:nvPicPr>
          <p:cNvPr id="6" name="Picture 2"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489" y="1897063"/>
            <a:ext cx="6506650" cy="4160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5800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Entity </a:t>
            </a:r>
            <a:r>
              <a:rPr lang="en-US" dirty="0" smtClean="0"/>
              <a:t>Relationship diagrams </a:t>
            </a:r>
            <a:endParaRPr lang="en-US" dirty="0"/>
          </a:p>
        </p:txBody>
      </p:sp>
      <p:sp>
        <p:nvSpPr>
          <p:cNvPr id="2" name="Content Placeholder 1"/>
          <p:cNvSpPr>
            <a:spLocks noGrp="1"/>
          </p:cNvSpPr>
          <p:nvPr>
            <p:ph idx="1"/>
          </p:nvPr>
        </p:nvSpPr>
        <p:spPr>
          <a:xfrm>
            <a:off x="464457" y="1797505"/>
            <a:ext cx="10972800" cy="4176713"/>
          </a:xfrm>
        </p:spPr>
        <p:txBody>
          <a:bodyPr/>
          <a:lstStyle/>
          <a:p>
            <a:r>
              <a:rPr lang="en-US" b="1" dirty="0"/>
              <a:t>Relationship Type and Relationship Set</a:t>
            </a:r>
          </a:p>
          <a:p>
            <a:pPr lvl="1"/>
            <a:r>
              <a:rPr lang="en-US" dirty="0"/>
              <a:t> Relationship Type represents the association between entity types. For example, ‘Enrolled in’ is a relationship type that exists between entity type Student and Course. </a:t>
            </a:r>
            <a:endParaRPr lang="en-US" dirty="0" smtClean="0"/>
          </a:p>
          <a:p>
            <a:pPr lvl="1"/>
            <a:r>
              <a:rPr lang="en-US" dirty="0" smtClean="0"/>
              <a:t>In </a:t>
            </a:r>
            <a:r>
              <a:rPr lang="en-US" dirty="0"/>
              <a:t>ER diagram, the relationship type is represented by a diamond and connecting the entities with lines. </a:t>
            </a:r>
            <a:br>
              <a:rPr lang="en-US" dirty="0"/>
            </a:br>
            <a:endParaRPr lang="en-US" dirty="0"/>
          </a:p>
        </p:txBody>
      </p:sp>
      <p:pic>
        <p:nvPicPr>
          <p:cNvPr id="11" name="Picture 4"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475" y="4991099"/>
            <a:ext cx="8305800" cy="1543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0508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Entity </a:t>
            </a:r>
            <a:r>
              <a:rPr lang="en-US" dirty="0" smtClean="0"/>
              <a:t>Relationship diagrams </a:t>
            </a:r>
            <a:endParaRPr lang="en-US" dirty="0"/>
          </a:p>
        </p:txBody>
      </p:sp>
      <p:sp>
        <p:nvSpPr>
          <p:cNvPr id="2" name="Content Placeholder 1"/>
          <p:cNvSpPr>
            <a:spLocks noGrp="1"/>
          </p:cNvSpPr>
          <p:nvPr>
            <p:ph idx="1"/>
          </p:nvPr>
        </p:nvSpPr>
        <p:spPr>
          <a:xfrm>
            <a:off x="464457" y="2054682"/>
            <a:ext cx="11094131" cy="3917494"/>
          </a:xfrm>
        </p:spPr>
        <p:txBody>
          <a:bodyPr/>
          <a:lstStyle/>
          <a:p>
            <a:r>
              <a:rPr lang="en-US" sz="2800" b="1" dirty="0"/>
              <a:t>Degree of a Relationship Set</a:t>
            </a:r>
          </a:p>
          <a:p>
            <a:pPr lvl="1"/>
            <a:r>
              <a:rPr lang="en-US" sz="2400" dirty="0"/>
              <a:t>The number of different entity sets participating in a relationship </a:t>
            </a:r>
            <a:r>
              <a:rPr lang="en-US" sz="2400" dirty="0" smtClean="0"/>
              <a:t>set</a:t>
            </a:r>
          </a:p>
          <a:p>
            <a:r>
              <a:rPr lang="en-US" sz="2800" b="1" dirty="0" smtClean="0"/>
              <a:t>1</a:t>
            </a:r>
            <a:r>
              <a:rPr lang="en-US" sz="2800" b="1" dirty="0"/>
              <a:t>. Unary </a:t>
            </a:r>
            <a:r>
              <a:rPr lang="en-US" sz="2800" b="1" dirty="0" smtClean="0"/>
              <a:t>Relationship</a:t>
            </a:r>
          </a:p>
          <a:p>
            <a:pPr lvl="1"/>
            <a:r>
              <a:rPr lang="en-US" sz="2400" dirty="0" smtClean="0"/>
              <a:t>When </a:t>
            </a:r>
            <a:r>
              <a:rPr lang="en-US" sz="2400" dirty="0"/>
              <a:t>there is only ONE entity set participating in a relation, the relationship is called a unary relationship. </a:t>
            </a:r>
            <a:endParaRPr lang="en-US" sz="2400" dirty="0" smtClean="0"/>
          </a:p>
          <a:p>
            <a:pPr lvl="1"/>
            <a:r>
              <a:rPr lang="en-US" sz="2400" dirty="0" smtClean="0"/>
              <a:t>For </a:t>
            </a:r>
            <a:r>
              <a:rPr lang="en-US" sz="2400" dirty="0"/>
              <a:t>example, one person is married to only one person. </a:t>
            </a:r>
          </a:p>
        </p:txBody>
      </p:sp>
      <p:pic>
        <p:nvPicPr>
          <p:cNvPr id="6146" name="Picture 2"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900" y="4918531"/>
            <a:ext cx="6772275"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9176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Entity </a:t>
            </a:r>
            <a:r>
              <a:rPr lang="en-US" dirty="0" smtClean="0"/>
              <a:t>Relationship diagrams </a:t>
            </a:r>
            <a:endParaRPr lang="en-US" dirty="0"/>
          </a:p>
        </p:txBody>
      </p:sp>
      <p:sp>
        <p:nvSpPr>
          <p:cNvPr id="2" name="Content Placeholder 1"/>
          <p:cNvSpPr>
            <a:spLocks noGrp="1"/>
          </p:cNvSpPr>
          <p:nvPr>
            <p:ph idx="1"/>
          </p:nvPr>
        </p:nvSpPr>
        <p:spPr>
          <a:xfrm>
            <a:off x="464457" y="1992769"/>
            <a:ext cx="10972800" cy="4176713"/>
          </a:xfrm>
        </p:spPr>
        <p:txBody>
          <a:bodyPr/>
          <a:lstStyle/>
          <a:p>
            <a:r>
              <a:rPr lang="en-US" b="1" dirty="0" smtClean="0"/>
              <a:t>2. Binary Relationship</a:t>
            </a:r>
          </a:p>
          <a:p>
            <a:pPr lvl="1"/>
            <a:r>
              <a:rPr lang="en-US" b="1" dirty="0"/>
              <a:t> </a:t>
            </a:r>
            <a:r>
              <a:rPr lang="en-US" dirty="0" smtClean="0"/>
              <a:t>There </a:t>
            </a:r>
            <a:r>
              <a:rPr lang="en-US" dirty="0"/>
              <a:t>are TWO entities set participating in a </a:t>
            </a:r>
            <a:r>
              <a:rPr lang="en-US" dirty="0" smtClean="0"/>
              <a:t>relationship. </a:t>
            </a:r>
            <a:r>
              <a:rPr lang="en-US" dirty="0"/>
              <a:t>For example, a Student is enrolled in a Course. </a:t>
            </a:r>
            <a:endParaRPr lang="en-US" dirty="0" smtClean="0"/>
          </a:p>
          <a:p>
            <a:pPr lvl="1"/>
            <a:endParaRPr lang="en-US" dirty="0"/>
          </a:p>
          <a:p>
            <a:endParaRPr lang="en-US" dirty="0" smtClean="0"/>
          </a:p>
          <a:p>
            <a:endParaRPr lang="en-US" dirty="0"/>
          </a:p>
          <a:p>
            <a:r>
              <a:rPr lang="en-US" b="1" dirty="0" smtClean="0"/>
              <a:t>3. n-</a:t>
            </a:r>
            <a:r>
              <a:rPr lang="en-US" b="1" dirty="0" err="1" smtClean="0"/>
              <a:t>ary</a:t>
            </a:r>
            <a:r>
              <a:rPr lang="en-US" b="1" dirty="0" smtClean="0"/>
              <a:t> </a:t>
            </a:r>
            <a:r>
              <a:rPr lang="en-US" b="1" dirty="0"/>
              <a:t>Relationship: </a:t>
            </a:r>
            <a:r>
              <a:rPr lang="en-US" dirty="0"/>
              <a:t>When there are n entities set participating in a relation, the relationship is called an n-</a:t>
            </a:r>
            <a:r>
              <a:rPr lang="en-US" dirty="0" err="1"/>
              <a:t>ary</a:t>
            </a:r>
            <a:r>
              <a:rPr lang="en-US" dirty="0"/>
              <a:t> relationship. </a:t>
            </a:r>
          </a:p>
          <a:p>
            <a:pPr marL="0" indent="0">
              <a:buNone/>
            </a:pPr>
            <a:r>
              <a:rPr lang="en-US" dirty="0"/>
              <a:t/>
            </a:r>
            <a:br>
              <a:rPr lang="en-US" dirty="0"/>
            </a:br>
            <a:endParaRPr lang="en-US" dirty="0"/>
          </a:p>
        </p:txBody>
      </p:sp>
      <p:pic>
        <p:nvPicPr>
          <p:cNvPr id="5122" name="Picture 2"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507" y="3629025"/>
            <a:ext cx="8305800" cy="1243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1518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diagrams </a:t>
            </a:r>
          </a:p>
        </p:txBody>
      </p:sp>
      <p:sp>
        <p:nvSpPr>
          <p:cNvPr id="3" name="Content Placeholder 2"/>
          <p:cNvSpPr>
            <a:spLocks noGrp="1"/>
          </p:cNvSpPr>
          <p:nvPr>
            <p:ph idx="1"/>
          </p:nvPr>
        </p:nvSpPr>
        <p:spPr/>
        <p:txBody>
          <a:bodyPr/>
          <a:lstStyle/>
          <a:p>
            <a:r>
              <a:rPr lang="en-US" sz="2800" b="1" dirty="0" smtClean="0"/>
              <a:t>Ternary </a:t>
            </a:r>
            <a:r>
              <a:rPr lang="en-US" sz="2800" b="1" dirty="0"/>
              <a:t>Relationships (3-entity relationships)</a:t>
            </a:r>
          </a:p>
          <a:p>
            <a:pPr lvl="1"/>
            <a:r>
              <a:rPr lang="en-US" sz="2400" dirty="0"/>
              <a:t>Example: Project Allocation</a:t>
            </a:r>
          </a:p>
          <a:p>
            <a:pPr lvl="1"/>
            <a:r>
              <a:rPr lang="en-US" sz="2400" b="1" dirty="0"/>
              <a:t>Entities</a:t>
            </a:r>
            <a:r>
              <a:rPr lang="en-US" sz="2400" dirty="0"/>
              <a:t>: Student, Project, Supervisor</a:t>
            </a:r>
          </a:p>
          <a:p>
            <a:pPr lvl="1"/>
            <a:r>
              <a:rPr lang="en-US" sz="2400" b="1" dirty="0"/>
              <a:t>Relationship</a:t>
            </a:r>
            <a:r>
              <a:rPr lang="en-US" sz="2400" dirty="0"/>
              <a:t>: </a:t>
            </a:r>
            <a:r>
              <a:rPr lang="en-US" sz="2400" dirty="0" smtClean="0"/>
              <a:t>Allocation</a:t>
            </a:r>
          </a:p>
          <a:p>
            <a:r>
              <a:rPr lang="en-US" sz="2800" b="1" dirty="0"/>
              <a:t>Quaternary Relationships (4-entity relationships)</a:t>
            </a:r>
          </a:p>
          <a:p>
            <a:pPr lvl="1"/>
            <a:r>
              <a:rPr lang="en-US" sz="2400" dirty="0"/>
              <a:t>Example: Medical Prescription</a:t>
            </a:r>
          </a:p>
          <a:p>
            <a:pPr lvl="1"/>
            <a:r>
              <a:rPr lang="en-US" sz="2400" b="1" dirty="0"/>
              <a:t>Entities</a:t>
            </a:r>
            <a:r>
              <a:rPr lang="en-US" sz="2400" dirty="0"/>
              <a:t>: Patient, Doctor, Medication, Pharmacy</a:t>
            </a:r>
          </a:p>
          <a:p>
            <a:pPr lvl="1"/>
            <a:r>
              <a:rPr lang="en-US" sz="2400" b="1" dirty="0"/>
              <a:t>Relationship</a:t>
            </a:r>
            <a:r>
              <a:rPr lang="en-US" sz="2400" dirty="0"/>
              <a:t>: Prescription</a:t>
            </a:r>
          </a:p>
          <a:p>
            <a:pPr lvl="1"/>
            <a:endParaRPr lang="en-US" sz="2400" dirty="0" smtClean="0"/>
          </a:p>
        </p:txBody>
      </p:sp>
    </p:spTree>
    <p:extLst>
      <p:ext uri="{BB962C8B-B14F-4D97-AF65-F5344CB8AC3E}">
        <p14:creationId xmlns:p14="http://schemas.microsoft.com/office/powerpoint/2010/main" val="26773976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diagrams </a:t>
            </a:r>
          </a:p>
        </p:txBody>
      </p:sp>
      <p:sp>
        <p:nvSpPr>
          <p:cNvPr id="3" name="Content Placeholder 2"/>
          <p:cNvSpPr>
            <a:spLocks noGrp="1"/>
          </p:cNvSpPr>
          <p:nvPr>
            <p:ph idx="1"/>
          </p:nvPr>
        </p:nvSpPr>
        <p:spPr>
          <a:xfrm>
            <a:off x="464457" y="2054682"/>
            <a:ext cx="10972800" cy="2446427"/>
          </a:xfrm>
        </p:spPr>
        <p:txBody>
          <a:bodyPr/>
          <a:lstStyle/>
          <a:p>
            <a:r>
              <a:rPr lang="en-US" sz="2800" b="1" dirty="0"/>
              <a:t>Cardinality</a:t>
            </a:r>
          </a:p>
          <a:p>
            <a:pPr lvl="1"/>
            <a:r>
              <a:rPr lang="en-US" sz="2400" dirty="0"/>
              <a:t>The number of times an entity of an entity set participates in a relationship set is known as cardinality. Cardinality can be of different types: </a:t>
            </a:r>
          </a:p>
          <a:p>
            <a:r>
              <a:rPr lang="en-US" sz="2800" b="1" dirty="0" smtClean="0"/>
              <a:t>1.One-to-One</a:t>
            </a:r>
            <a:r>
              <a:rPr lang="en-US" sz="2800" b="1" dirty="0"/>
              <a:t>:</a:t>
            </a:r>
            <a:r>
              <a:rPr lang="en-US" sz="2800" dirty="0"/>
              <a:t> </a:t>
            </a:r>
            <a:endParaRPr lang="en-US" sz="2800" dirty="0" smtClean="0"/>
          </a:p>
          <a:p>
            <a:pPr lvl="1"/>
            <a:r>
              <a:rPr lang="en-US" sz="2400" dirty="0" smtClean="0"/>
              <a:t>When </a:t>
            </a:r>
            <a:r>
              <a:rPr lang="en-US" sz="2400" dirty="0"/>
              <a:t>each entity in each entity set can take part only once in the relationship, the cardinality is one-to-one</a:t>
            </a:r>
            <a:r>
              <a:rPr lang="en-US" sz="2400" dirty="0" smtClean="0"/>
              <a:t>.</a:t>
            </a:r>
          </a:p>
          <a:p>
            <a:pPr lvl="1"/>
            <a:r>
              <a:rPr lang="en-US" sz="2400" dirty="0" smtClean="0"/>
              <a:t> </a:t>
            </a:r>
            <a:r>
              <a:rPr lang="en-US" sz="2400" dirty="0"/>
              <a:t>Let us assume that a male can marry one female and a female can marry one male. So the relationship will be </a:t>
            </a:r>
            <a:r>
              <a:rPr lang="en-US" sz="2400" dirty="0" smtClean="0"/>
              <a:t>one-to-one</a:t>
            </a:r>
            <a:r>
              <a:rPr lang="en-US" sz="2400" dirty="0"/>
              <a:t> </a:t>
            </a:r>
            <a:r>
              <a:rPr lang="en-US" sz="2400" dirty="0" smtClean="0"/>
              <a:t>or a surgeon headed by one head.</a:t>
            </a:r>
          </a:p>
          <a:p>
            <a:pPr lvl="1"/>
            <a:endParaRPr lang="en-US" sz="2400" dirty="0"/>
          </a:p>
        </p:txBody>
      </p:sp>
      <p:pic>
        <p:nvPicPr>
          <p:cNvPr id="8194" name="Picture 2" descr="Lightbox"/>
          <p:cNvPicPr>
            <a:picLocks noChangeAspect="1" noChangeArrowheads="1"/>
          </p:cNvPicPr>
          <p:nvPr/>
        </p:nvPicPr>
        <p:blipFill rotWithShape="1">
          <a:blip r:embed="rId2">
            <a:extLst>
              <a:ext uri="{28A0092B-C50C-407E-A947-70E740481C1C}">
                <a14:useLocalDpi xmlns:a14="http://schemas.microsoft.com/office/drawing/2010/main" val="0"/>
              </a:ext>
            </a:extLst>
          </a:blip>
          <a:srcRect l="9416" t="26727" r="10190" b="30727"/>
          <a:stretch/>
        </p:blipFill>
        <p:spPr bwMode="auto">
          <a:xfrm>
            <a:off x="1757363" y="5557838"/>
            <a:ext cx="8001000"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2816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diagrams </a:t>
            </a:r>
          </a:p>
        </p:txBody>
      </p:sp>
      <p:sp>
        <p:nvSpPr>
          <p:cNvPr id="3" name="Content Placeholder 2"/>
          <p:cNvSpPr>
            <a:spLocks noGrp="1"/>
          </p:cNvSpPr>
          <p:nvPr>
            <p:ph idx="1"/>
          </p:nvPr>
        </p:nvSpPr>
        <p:spPr/>
        <p:txBody>
          <a:bodyPr/>
          <a:lstStyle/>
          <a:p>
            <a:r>
              <a:rPr lang="en-US" sz="2800" b="1" dirty="0"/>
              <a:t>2. One-to-Many:</a:t>
            </a:r>
            <a:r>
              <a:rPr lang="en-US" sz="2800" dirty="0"/>
              <a:t> </a:t>
            </a:r>
            <a:endParaRPr lang="en-US" sz="2800" dirty="0" smtClean="0"/>
          </a:p>
          <a:p>
            <a:pPr lvl="1"/>
            <a:r>
              <a:rPr lang="en-US" sz="2400" dirty="0" smtClean="0"/>
              <a:t>In </a:t>
            </a:r>
            <a:r>
              <a:rPr lang="en-US" sz="2400" dirty="0"/>
              <a:t>one-to-many mapping as well where each entity can be related to more than one relationship </a:t>
            </a:r>
            <a:r>
              <a:rPr lang="en-US" sz="2400" dirty="0" smtClean="0"/>
              <a:t>.</a:t>
            </a:r>
          </a:p>
          <a:p>
            <a:pPr lvl="1"/>
            <a:r>
              <a:rPr lang="en-US" sz="2400" dirty="0" smtClean="0"/>
              <a:t>Let </a:t>
            </a:r>
            <a:r>
              <a:rPr lang="en-US" sz="2400" dirty="0"/>
              <a:t>us assume that one surgeon </a:t>
            </a:r>
            <a:r>
              <a:rPr lang="en-US" sz="2400" dirty="0" smtClean="0"/>
              <a:t>department </a:t>
            </a:r>
            <a:r>
              <a:rPr lang="en-US" sz="2400" dirty="0"/>
              <a:t>can </a:t>
            </a:r>
            <a:r>
              <a:rPr lang="en-US" sz="2400" dirty="0" smtClean="0"/>
              <a:t>accommodate </a:t>
            </a:r>
            <a:r>
              <a:rPr lang="en-US" sz="2400" dirty="0"/>
              <a:t>many doctors. So the Cardinality will be 1 to M</a:t>
            </a:r>
            <a:r>
              <a:rPr lang="en-US" sz="2400" dirty="0" smtClean="0"/>
              <a:t>.</a:t>
            </a:r>
          </a:p>
          <a:p>
            <a:pPr lvl="1"/>
            <a:r>
              <a:rPr lang="en-US" sz="2400" dirty="0" smtClean="0"/>
              <a:t> </a:t>
            </a:r>
            <a:r>
              <a:rPr lang="en-US" sz="2400" dirty="0"/>
              <a:t>It means one </a:t>
            </a:r>
            <a:r>
              <a:rPr lang="en-US" sz="2400" dirty="0" smtClean="0"/>
              <a:t>department </a:t>
            </a:r>
            <a:r>
              <a:rPr lang="en-US" sz="2400" dirty="0"/>
              <a:t>has many Doctors.</a:t>
            </a:r>
          </a:p>
        </p:txBody>
      </p:sp>
      <p:pic>
        <p:nvPicPr>
          <p:cNvPr id="9218" name="Picture 2" descr="Lightbox"/>
          <p:cNvPicPr>
            <a:picLocks noChangeAspect="1" noChangeArrowheads="1"/>
          </p:cNvPicPr>
          <p:nvPr/>
        </p:nvPicPr>
        <p:blipFill rotWithShape="1">
          <a:blip r:embed="rId2">
            <a:extLst>
              <a:ext uri="{28A0092B-C50C-407E-A947-70E740481C1C}">
                <a14:useLocalDpi xmlns:a14="http://schemas.microsoft.com/office/drawing/2010/main" val="0"/>
              </a:ext>
            </a:extLst>
          </a:blip>
          <a:srcRect l="9242" t="28115" r="8623" b="27316"/>
          <a:stretch/>
        </p:blipFill>
        <p:spPr bwMode="auto">
          <a:xfrm>
            <a:off x="1985962" y="4700587"/>
            <a:ext cx="6743701" cy="1328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9732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diagrams </a:t>
            </a:r>
          </a:p>
        </p:txBody>
      </p:sp>
      <p:sp>
        <p:nvSpPr>
          <p:cNvPr id="3" name="Content Placeholder 2"/>
          <p:cNvSpPr>
            <a:spLocks noGrp="1"/>
          </p:cNvSpPr>
          <p:nvPr>
            <p:ph idx="1"/>
          </p:nvPr>
        </p:nvSpPr>
        <p:spPr/>
        <p:txBody>
          <a:bodyPr/>
          <a:lstStyle/>
          <a:p>
            <a:r>
              <a:rPr lang="en-US" sz="2800" b="1" dirty="0"/>
              <a:t>3. Many-to-One:</a:t>
            </a:r>
            <a:r>
              <a:rPr lang="en-US" sz="2800" dirty="0"/>
              <a:t> </a:t>
            </a:r>
            <a:endParaRPr lang="en-US" sz="2800" dirty="0" smtClean="0"/>
          </a:p>
          <a:p>
            <a:pPr lvl="1"/>
            <a:r>
              <a:rPr lang="en-US" sz="2400" dirty="0" smtClean="0"/>
              <a:t>When </a:t>
            </a:r>
            <a:r>
              <a:rPr lang="en-US" sz="2400" dirty="0"/>
              <a:t>entities in one entity set can take part only once in the relationship set and entities in other entity sets can take part more than once in the relationship set, cardinality is many to one</a:t>
            </a:r>
            <a:r>
              <a:rPr lang="en-US" sz="2400" dirty="0" smtClean="0"/>
              <a:t>.</a:t>
            </a:r>
          </a:p>
          <a:p>
            <a:pPr lvl="1"/>
            <a:r>
              <a:rPr lang="en-US" sz="2400" dirty="0" smtClean="0"/>
              <a:t> </a:t>
            </a:r>
            <a:r>
              <a:rPr lang="en-US" sz="2400" dirty="0"/>
              <a:t>Let us assume that a student can take only one course but one course can be taken by many students. So the cardinality will be n to 1. </a:t>
            </a:r>
            <a:endParaRPr lang="en-US" sz="2400" dirty="0" smtClean="0"/>
          </a:p>
          <a:p>
            <a:pPr lvl="1"/>
            <a:r>
              <a:rPr lang="en-US" sz="2400" dirty="0" smtClean="0"/>
              <a:t>It </a:t>
            </a:r>
            <a:r>
              <a:rPr lang="en-US" sz="2400" dirty="0"/>
              <a:t>means that for one course there can be n students but for one student, there will be only one course. </a:t>
            </a:r>
            <a:endParaRPr lang="en-US" sz="2400" dirty="0" smtClean="0"/>
          </a:p>
          <a:p>
            <a:pPr lvl="1"/>
            <a:endParaRPr lang="en-US" sz="2400" dirty="0"/>
          </a:p>
        </p:txBody>
      </p:sp>
      <p:pic>
        <p:nvPicPr>
          <p:cNvPr id="10242" name="Picture 2" descr="Lightbox"/>
          <p:cNvPicPr>
            <a:picLocks noChangeAspect="1" noChangeArrowheads="1"/>
          </p:cNvPicPr>
          <p:nvPr/>
        </p:nvPicPr>
        <p:blipFill rotWithShape="1">
          <a:blip r:embed="rId2">
            <a:extLst>
              <a:ext uri="{28A0092B-C50C-407E-A947-70E740481C1C}">
                <a14:useLocalDpi xmlns:a14="http://schemas.microsoft.com/office/drawing/2010/main" val="0"/>
              </a:ext>
            </a:extLst>
          </a:blip>
          <a:srcRect l="10809" t="30991" r="10711" b="26358"/>
          <a:stretch/>
        </p:blipFill>
        <p:spPr bwMode="auto">
          <a:xfrm>
            <a:off x="2557462" y="5429250"/>
            <a:ext cx="6443663" cy="1271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971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diagrams </a:t>
            </a:r>
          </a:p>
        </p:txBody>
      </p:sp>
      <p:sp>
        <p:nvSpPr>
          <p:cNvPr id="3" name="Content Placeholder 2"/>
          <p:cNvSpPr>
            <a:spLocks noGrp="1"/>
          </p:cNvSpPr>
          <p:nvPr>
            <p:ph idx="1"/>
          </p:nvPr>
        </p:nvSpPr>
        <p:spPr/>
        <p:txBody>
          <a:bodyPr/>
          <a:lstStyle/>
          <a:p>
            <a:r>
              <a:rPr lang="en-US" sz="2800" b="1" dirty="0"/>
              <a:t>4. Many-to-Many: </a:t>
            </a:r>
            <a:endParaRPr lang="en-US" sz="2800" b="1" dirty="0" smtClean="0"/>
          </a:p>
          <a:p>
            <a:pPr lvl="1"/>
            <a:r>
              <a:rPr lang="en-US" sz="2400" dirty="0" smtClean="0"/>
              <a:t>When </a:t>
            </a:r>
            <a:r>
              <a:rPr lang="en-US" sz="2400" dirty="0"/>
              <a:t>entities in all entity sets can take part more than once in the relationship cardinality is many to many. </a:t>
            </a:r>
            <a:endParaRPr lang="en-US" sz="2400" dirty="0" smtClean="0"/>
          </a:p>
          <a:p>
            <a:pPr lvl="1"/>
            <a:r>
              <a:rPr lang="en-US" sz="2400" dirty="0" smtClean="0"/>
              <a:t>Let </a:t>
            </a:r>
            <a:r>
              <a:rPr lang="en-US" sz="2400" dirty="0"/>
              <a:t>us assume that a student can take more than one course and one course can be taken by many students</a:t>
            </a:r>
            <a:r>
              <a:rPr lang="en-US" sz="2400" dirty="0" smtClean="0"/>
              <a:t>.</a:t>
            </a:r>
          </a:p>
          <a:p>
            <a:pPr lvl="1"/>
            <a:r>
              <a:rPr lang="en-US" sz="2400" dirty="0" smtClean="0"/>
              <a:t> </a:t>
            </a:r>
            <a:r>
              <a:rPr lang="en-US" sz="2400" dirty="0"/>
              <a:t>So the relationship </a:t>
            </a:r>
            <a:r>
              <a:rPr lang="en-US" sz="2400" dirty="0" smtClean="0"/>
              <a:t>will </a:t>
            </a:r>
            <a:r>
              <a:rPr lang="en-US" sz="2400" dirty="0"/>
              <a:t>be many to many</a:t>
            </a:r>
          </a:p>
        </p:txBody>
      </p:sp>
      <p:pic>
        <p:nvPicPr>
          <p:cNvPr id="11266" name="Picture 2" descr="Lightbox"/>
          <p:cNvPicPr>
            <a:picLocks noChangeAspect="1" noChangeArrowheads="1"/>
          </p:cNvPicPr>
          <p:nvPr/>
        </p:nvPicPr>
        <p:blipFill rotWithShape="1">
          <a:blip r:embed="rId2">
            <a:extLst>
              <a:ext uri="{28A0092B-C50C-407E-A947-70E740481C1C}">
                <a14:useLocalDpi xmlns:a14="http://schemas.microsoft.com/office/drawing/2010/main" val="0"/>
              </a:ext>
            </a:extLst>
          </a:blip>
          <a:srcRect l="10287" t="28594" r="9146" b="27796"/>
          <a:stretch/>
        </p:blipFill>
        <p:spPr bwMode="auto">
          <a:xfrm>
            <a:off x="2171700" y="4931231"/>
            <a:ext cx="6615113" cy="130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36961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diagrams </a:t>
            </a:r>
          </a:p>
        </p:txBody>
      </p:sp>
      <p:sp>
        <p:nvSpPr>
          <p:cNvPr id="3" name="Content Placeholder 2"/>
          <p:cNvSpPr>
            <a:spLocks noGrp="1"/>
          </p:cNvSpPr>
          <p:nvPr>
            <p:ph idx="1"/>
          </p:nvPr>
        </p:nvSpPr>
        <p:spPr/>
        <p:txBody>
          <a:bodyPr/>
          <a:lstStyle/>
          <a:p>
            <a:r>
              <a:rPr lang="en-US" sz="2800" b="1" dirty="0" smtClean="0"/>
              <a:t>Participation</a:t>
            </a:r>
            <a:r>
              <a:rPr lang="en-US" sz="2800" b="1" dirty="0"/>
              <a:t> </a:t>
            </a:r>
            <a:r>
              <a:rPr lang="en-US" sz="2800" b="1" dirty="0" smtClean="0"/>
              <a:t>Constraint</a:t>
            </a:r>
            <a:r>
              <a:rPr lang="en-US" sz="2800" dirty="0"/>
              <a:t> is applied to the entity participating in the relationship set.  </a:t>
            </a:r>
          </a:p>
          <a:p>
            <a:pPr lvl="1"/>
            <a:r>
              <a:rPr lang="en-US" sz="2400" b="1" dirty="0"/>
              <a:t>1. Total Participation –</a:t>
            </a:r>
            <a:r>
              <a:rPr lang="en-US" sz="2400" dirty="0"/>
              <a:t> Each entity in the entity set</a:t>
            </a:r>
            <a:r>
              <a:rPr lang="en-US" sz="2400" b="1" dirty="0"/>
              <a:t> </a:t>
            </a:r>
            <a:r>
              <a:rPr lang="en-US" sz="2400" dirty="0"/>
              <a:t>must participate in the relationship. If each student must enroll in a course, the participation of students will be total. Total participation is shown by a double line in the ER diagram. </a:t>
            </a:r>
          </a:p>
          <a:p>
            <a:pPr lvl="1"/>
            <a:r>
              <a:rPr lang="en-US" sz="2400" b="1" dirty="0"/>
              <a:t>2. Partial Participation –</a:t>
            </a:r>
            <a:r>
              <a:rPr lang="en-US" sz="2400" dirty="0"/>
              <a:t> The entity in the entity set may or may NOT participate in the relationship. If some courses are not enrolled by any of the students, the participation in the course will be partial. </a:t>
            </a:r>
            <a:endParaRPr lang="en-US" sz="2400" dirty="0" smtClean="0"/>
          </a:p>
          <a:p>
            <a:pPr lvl="1"/>
            <a:r>
              <a:rPr lang="en-US" sz="2400" dirty="0" err="1" smtClean="0"/>
              <a:t>E.g</a:t>
            </a:r>
            <a:r>
              <a:rPr lang="en-US" sz="2400" dirty="0" smtClean="0"/>
              <a:t>: Customer of bank will possess an account : Total</a:t>
            </a:r>
          </a:p>
          <a:p>
            <a:pPr lvl="1"/>
            <a:r>
              <a:rPr lang="en-US" sz="2400" dirty="0" smtClean="0"/>
              <a:t>E.g. Customer of bank shall not have loans : Partial</a:t>
            </a:r>
            <a:endParaRPr lang="en-US" sz="2400" dirty="0"/>
          </a:p>
          <a:p>
            <a:endParaRPr lang="en-US" sz="2800" dirty="0"/>
          </a:p>
        </p:txBody>
      </p:sp>
    </p:spTree>
    <p:extLst>
      <p:ext uri="{BB962C8B-B14F-4D97-AF65-F5344CB8AC3E}">
        <p14:creationId xmlns:p14="http://schemas.microsoft.com/office/powerpoint/2010/main" val="3142720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 of  Traditional File Systems</a:t>
            </a:r>
          </a:p>
        </p:txBody>
      </p:sp>
      <p:sp>
        <p:nvSpPr>
          <p:cNvPr id="3" name="Content Placeholder 2"/>
          <p:cNvSpPr>
            <a:spLocks noGrp="1"/>
          </p:cNvSpPr>
          <p:nvPr>
            <p:ph idx="1"/>
          </p:nvPr>
        </p:nvSpPr>
        <p:spPr/>
        <p:txBody>
          <a:bodyPr/>
          <a:lstStyle/>
          <a:p>
            <a:r>
              <a:rPr lang="en-US" dirty="0"/>
              <a:t>Data representation is challenging from the user’s perspective</a:t>
            </a:r>
          </a:p>
          <a:p>
            <a:r>
              <a:rPr lang="en-US" dirty="0"/>
              <a:t>Concurrency </a:t>
            </a:r>
            <a:r>
              <a:rPr lang="en-US" dirty="0" smtClean="0"/>
              <a:t>issues</a:t>
            </a:r>
          </a:p>
          <a:p>
            <a:pPr lvl="1"/>
            <a:r>
              <a:rPr lang="en-US" dirty="0"/>
              <a:t>Two or more users can view the same file simultaneously, but the problem arises when they try to update the same file </a:t>
            </a:r>
            <a:r>
              <a:rPr lang="en-US" dirty="0" smtClean="0"/>
              <a:t>simultaneously</a:t>
            </a:r>
            <a:endParaRPr lang="en-US" dirty="0"/>
          </a:p>
          <a:p>
            <a:r>
              <a:rPr lang="en-US" dirty="0"/>
              <a:t>Data Protection</a:t>
            </a:r>
          </a:p>
          <a:p>
            <a:pPr lvl="1"/>
            <a:r>
              <a:rPr lang="en-US" dirty="0"/>
              <a:t>M</a:t>
            </a:r>
            <a:r>
              <a:rPr lang="en-US" dirty="0" smtClean="0"/>
              <a:t>anual </a:t>
            </a:r>
            <a:r>
              <a:rPr lang="en-US" dirty="0"/>
              <a:t>storing of </a:t>
            </a:r>
            <a:r>
              <a:rPr lang="en-US" dirty="0" smtClean="0"/>
              <a:t>data provides easy </a:t>
            </a:r>
            <a:r>
              <a:rPr lang="en-US" dirty="0"/>
              <a:t>access of confidential data by unauthorized parties</a:t>
            </a:r>
          </a:p>
        </p:txBody>
      </p:sp>
    </p:spTree>
    <p:extLst>
      <p:ext uri="{BB962C8B-B14F-4D97-AF65-F5344CB8AC3E}">
        <p14:creationId xmlns:p14="http://schemas.microsoft.com/office/powerpoint/2010/main" val="40707101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Relationship diagrams </a:t>
            </a:r>
          </a:p>
        </p:txBody>
      </p:sp>
      <p:sp>
        <p:nvSpPr>
          <p:cNvPr id="3" name="Content Placeholder 2"/>
          <p:cNvSpPr>
            <a:spLocks noGrp="1"/>
          </p:cNvSpPr>
          <p:nvPr>
            <p:ph idx="1"/>
          </p:nvPr>
        </p:nvSpPr>
        <p:spPr/>
        <p:txBody>
          <a:bodyPr/>
          <a:lstStyle/>
          <a:p>
            <a:r>
              <a:rPr lang="en-US" dirty="0" smtClean="0"/>
              <a:t>Students to curriculum subjects</a:t>
            </a:r>
          </a:p>
          <a:p>
            <a:r>
              <a:rPr lang="en-US" dirty="0" smtClean="0"/>
              <a:t>Students to Hybrid classes or Dual Degree courses offered in our college</a:t>
            </a:r>
            <a:endParaRPr lang="en-US" dirty="0"/>
          </a:p>
        </p:txBody>
      </p:sp>
      <p:pic>
        <p:nvPicPr>
          <p:cNvPr id="4" name="Picture 3"/>
          <p:cNvPicPr>
            <a:picLocks noChangeAspect="1"/>
          </p:cNvPicPr>
          <p:nvPr/>
        </p:nvPicPr>
        <p:blipFill rotWithShape="1">
          <a:blip r:embed="rId2"/>
          <a:srcRect l="22365" t="48633" r="28221" b="36523"/>
          <a:stretch/>
        </p:blipFill>
        <p:spPr>
          <a:xfrm>
            <a:off x="831685" y="3729038"/>
            <a:ext cx="8798092" cy="1485900"/>
          </a:xfrm>
          <a:prstGeom prst="rect">
            <a:avLst/>
          </a:prstGeom>
        </p:spPr>
      </p:pic>
      <p:sp>
        <p:nvSpPr>
          <p:cNvPr id="5" name="Rectangle 4"/>
          <p:cNvSpPr/>
          <p:nvPr/>
        </p:nvSpPr>
        <p:spPr>
          <a:xfrm>
            <a:off x="2407444" y="5514976"/>
            <a:ext cx="2386012" cy="9572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Total Participation i.e. Every student must enroll for the courses</a:t>
            </a:r>
            <a:endParaRPr lang="en-US" dirty="0"/>
          </a:p>
        </p:txBody>
      </p:sp>
      <p:cxnSp>
        <p:nvCxnSpPr>
          <p:cNvPr id="7" name="Straight Arrow Connector 6"/>
          <p:cNvCxnSpPr/>
          <p:nvPr/>
        </p:nvCxnSpPr>
        <p:spPr>
          <a:xfrm flipV="1">
            <a:off x="3579019" y="4687323"/>
            <a:ext cx="21431" cy="8143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flipV="1">
            <a:off x="7353300" y="4629150"/>
            <a:ext cx="21431" cy="8143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5965031" y="5514976"/>
            <a:ext cx="2819400" cy="11287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Partial Participation i.e. There shall be any courses without students being enrolled</a:t>
            </a:r>
            <a:endParaRPr lang="en-US" dirty="0"/>
          </a:p>
        </p:txBody>
      </p:sp>
    </p:spTree>
    <p:extLst>
      <p:ext uri="{BB962C8B-B14F-4D97-AF65-F5344CB8AC3E}">
        <p14:creationId xmlns:p14="http://schemas.microsoft.com/office/powerpoint/2010/main" val="35598085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Guess what?! Cardinality !</a:t>
            </a:r>
            <a:endParaRPr lang="en-US" dirty="0"/>
          </a:p>
        </p:txBody>
      </p:sp>
      <p:sp>
        <p:nvSpPr>
          <p:cNvPr id="10" name="Content Placeholder 9"/>
          <p:cNvSpPr>
            <a:spLocks noGrp="1"/>
          </p:cNvSpPr>
          <p:nvPr>
            <p:ph idx="1"/>
          </p:nvPr>
        </p:nvSpPr>
        <p:spPr/>
        <p:txBody>
          <a:bodyPr/>
          <a:lstStyle/>
          <a:p>
            <a:r>
              <a:rPr lang="en-US" dirty="0" smtClean="0"/>
              <a:t>Human being to Senses?</a:t>
            </a:r>
          </a:p>
          <a:p>
            <a:r>
              <a:rPr lang="en-US" dirty="0" smtClean="0"/>
              <a:t>Indian to </a:t>
            </a:r>
            <a:r>
              <a:rPr lang="en-US" dirty="0" err="1" smtClean="0"/>
              <a:t>Adhaar</a:t>
            </a:r>
            <a:r>
              <a:rPr lang="en-US" dirty="0" smtClean="0"/>
              <a:t> ID?</a:t>
            </a:r>
          </a:p>
          <a:p>
            <a:r>
              <a:rPr lang="en-US" dirty="0" smtClean="0"/>
              <a:t>Customer to Orders?</a:t>
            </a:r>
          </a:p>
          <a:p>
            <a:r>
              <a:rPr lang="en-US" dirty="0" smtClean="0"/>
              <a:t>Order to Items/Products?</a:t>
            </a:r>
          </a:p>
          <a:p>
            <a:r>
              <a:rPr lang="en-US" dirty="0" smtClean="0"/>
              <a:t>Students to courses ?</a:t>
            </a:r>
          </a:p>
          <a:p>
            <a:endParaRPr lang="en-US" dirty="0"/>
          </a:p>
        </p:txBody>
      </p:sp>
      <p:sp>
        <p:nvSpPr>
          <p:cNvPr id="11" name="Rectangle 10"/>
          <p:cNvSpPr/>
          <p:nvPr/>
        </p:nvSpPr>
        <p:spPr>
          <a:xfrm>
            <a:off x="6400799" y="2743200"/>
            <a:ext cx="4357689" cy="30575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sz="2800" dirty="0" smtClean="0"/>
              <a:t>1 to Many</a:t>
            </a:r>
          </a:p>
          <a:p>
            <a:pPr marL="285750" indent="-285750">
              <a:buFont typeface="Arial" panose="020B0604020202020204" pitchFamily="34" charset="0"/>
              <a:buChar char="•"/>
            </a:pPr>
            <a:r>
              <a:rPr lang="en-US" sz="2800" dirty="0" smtClean="0"/>
              <a:t>One to one</a:t>
            </a:r>
          </a:p>
          <a:p>
            <a:pPr marL="285750" indent="-285750">
              <a:buFont typeface="Arial" panose="020B0604020202020204" pitchFamily="34" charset="0"/>
              <a:buChar char="•"/>
            </a:pPr>
            <a:r>
              <a:rPr lang="en-US" sz="2800" dirty="0" smtClean="0"/>
              <a:t>One to many</a:t>
            </a:r>
          </a:p>
          <a:p>
            <a:pPr marL="285750" indent="-285750">
              <a:buFont typeface="Arial" panose="020B0604020202020204" pitchFamily="34" charset="0"/>
              <a:buChar char="•"/>
            </a:pPr>
            <a:r>
              <a:rPr lang="en-US" sz="2800" dirty="0" smtClean="0"/>
              <a:t>One to many</a:t>
            </a:r>
          </a:p>
          <a:p>
            <a:pPr marL="285750" indent="-285750">
              <a:buFont typeface="Arial" panose="020B0604020202020204" pitchFamily="34" charset="0"/>
              <a:buChar char="•"/>
            </a:pPr>
            <a:r>
              <a:rPr lang="en-US" sz="2800" dirty="0" smtClean="0"/>
              <a:t>Many to many</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55208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 calcmode="lin" valueType="num">
                                      <p:cBhvr additive="base">
                                        <p:cTn id="1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 calcmode="lin" valueType="num">
                                      <p:cBhvr additive="base">
                                        <p:cTn id="1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 calcmode="lin" valueType="num">
                                      <p:cBhvr additive="base">
                                        <p:cTn id="19"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 calcmode="lin" valueType="num">
                                      <p:cBhvr additive="base">
                                        <p:cTn id="23"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Relationships using sets : Guess it!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457" y="3028950"/>
            <a:ext cx="2807381" cy="23928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182" y="2135620"/>
            <a:ext cx="2390775" cy="30529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9563" y="1643064"/>
            <a:ext cx="3164661" cy="3921990"/>
          </a:xfrm>
          <a:prstGeom prst="rect">
            <a:avLst/>
          </a:prstGeom>
        </p:spPr>
      </p:pic>
      <p:pic>
        <p:nvPicPr>
          <p:cNvPr id="8" name="Picture 7"/>
          <p:cNvPicPr>
            <a:picLocks noChangeAspect="1"/>
          </p:cNvPicPr>
          <p:nvPr/>
        </p:nvPicPr>
        <p:blipFill rotWithShape="1">
          <a:blip r:embed="rId5"/>
          <a:srcRect l="38068" t="25197" r="44253" b="41991"/>
          <a:stretch/>
        </p:blipFill>
        <p:spPr>
          <a:xfrm>
            <a:off x="6573563" y="3028950"/>
            <a:ext cx="2727600" cy="2329315"/>
          </a:xfrm>
          <a:prstGeom prst="rect">
            <a:avLst/>
          </a:prstGeom>
        </p:spPr>
      </p:pic>
      <p:sp>
        <p:nvSpPr>
          <p:cNvPr id="10" name="Explosion 1 9"/>
          <p:cNvSpPr/>
          <p:nvPr/>
        </p:nvSpPr>
        <p:spPr>
          <a:xfrm>
            <a:off x="1457325" y="5421800"/>
            <a:ext cx="1557338" cy="1042987"/>
          </a:xfrm>
          <a:prstGeom prst="irregularSeal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1 to 1</a:t>
            </a:r>
            <a:endParaRPr lang="en-US" dirty="0"/>
          </a:p>
        </p:txBody>
      </p:sp>
      <p:sp>
        <p:nvSpPr>
          <p:cNvPr id="12" name="Explosion 1 11"/>
          <p:cNvSpPr/>
          <p:nvPr/>
        </p:nvSpPr>
        <p:spPr>
          <a:xfrm>
            <a:off x="4105931" y="5358265"/>
            <a:ext cx="2105026" cy="1249777"/>
          </a:xfrm>
          <a:prstGeom prst="irregularSeal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Many  to 1</a:t>
            </a:r>
            <a:endParaRPr lang="en-US" dirty="0"/>
          </a:p>
        </p:txBody>
      </p:sp>
      <p:sp>
        <p:nvSpPr>
          <p:cNvPr id="13" name="Explosion 1 12"/>
          <p:cNvSpPr/>
          <p:nvPr/>
        </p:nvSpPr>
        <p:spPr>
          <a:xfrm>
            <a:off x="7158694" y="5188600"/>
            <a:ext cx="1557338" cy="1419441"/>
          </a:xfrm>
          <a:prstGeom prst="irregularSeal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1 to many</a:t>
            </a:r>
            <a:endParaRPr lang="en-US" dirty="0"/>
          </a:p>
        </p:txBody>
      </p:sp>
      <p:sp>
        <p:nvSpPr>
          <p:cNvPr id="14" name="Explosion 1 13"/>
          <p:cNvSpPr/>
          <p:nvPr/>
        </p:nvSpPr>
        <p:spPr>
          <a:xfrm>
            <a:off x="9610180" y="4814888"/>
            <a:ext cx="2105026" cy="1623488"/>
          </a:xfrm>
          <a:prstGeom prst="irregularSeal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Many  to many</a:t>
            </a:r>
            <a:endParaRPr lang="en-US" dirty="0"/>
          </a:p>
        </p:txBody>
      </p:sp>
    </p:spTree>
    <p:extLst>
      <p:ext uri="{BB962C8B-B14F-4D97-AF65-F5344CB8AC3E}">
        <p14:creationId xmlns:p14="http://schemas.microsoft.com/office/powerpoint/2010/main" val="331476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do!</a:t>
            </a:r>
            <a:endParaRPr lang="en-US" dirty="0"/>
          </a:p>
        </p:txBody>
      </p:sp>
      <p:sp>
        <p:nvSpPr>
          <p:cNvPr id="3" name="Content Placeholder 2"/>
          <p:cNvSpPr>
            <a:spLocks noGrp="1"/>
          </p:cNvSpPr>
          <p:nvPr>
            <p:ph idx="1"/>
          </p:nvPr>
        </p:nvSpPr>
        <p:spPr/>
        <p:txBody>
          <a:bodyPr/>
          <a:lstStyle/>
          <a:p>
            <a:r>
              <a:rPr lang="en-US" sz="2000" dirty="0" smtClean="0"/>
              <a:t>Develop a ER diagram for student and staff management system with respect to the courses and projects</a:t>
            </a:r>
          </a:p>
          <a:p>
            <a:r>
              <a:rPr lang="en-US" sz="2000" dirty="0" smtClean="0"/>
              <a:t>Develop a ER diagram  for banking system .</a:t>
            </a:r>
          </a:p>
          <a:p>
            <a:pPr lvl="1"/>
            <a:r>
              <a:rPr lang="en-US" sz="2000" dirty="0"/>
              <a:t>Bank have Customer.</a:t>
            </a:r>
          </a:p>
          <a:p>
            <a:pPr lvl="1"/>
            <a:r>
              <a:rPr lang="en-US" sz="2000" dirty="0"/>
              <a:t>Banks are identified by a name, code, address of main office.</a:t>
            </a:r>
          </a:p>
          <a:p>
            <a:pPr lvl="1"/>
            <a:r>
              <a:rPr lang="en-US" sz="2000" dirty="0"/>
              <a:t>Banks have branches.</a:t>
            </a:r>
          </a:p>
          <a:p>
            <a:pPr lvl="1"/>
            <a:r>
              <a:rPr lang="en-US" sz="2000" dirty="0"/>
              <a:t>Branches are identified by a </a:t>
            </a:r>
            <a:r>
              <a:rPr lang="en-US" sz="2000" dirty="0" err="1"/>
              <a:t>branch_no</a:t>
            </a:r>
            <a:r>
              <a:rPr lang="en-US" sz="2000" dirty="0"/>
              <a:t>., </a:t>
            </a:r>
            <a:r>
              <a:rPr lang="en-US" sz="2000" dirty="0" err="1"/>
              <a:t>branch_name</a:t>
            </a:r>
            <a:r>
              <a:rPr lang="en-US" sz="2000" dirty="0"/>
              <a:t>, address.</a:t>
            </a:r>
          </a:p>
          <a:p>
            <a:pPr lvl="1"/>
            <a:r>
              <a:rPr lang="en-US" sz="2000" dirty="0"/>
              <a:t>Customers are identified by name, </a:t>
            </a:r>
            <a:r>
              <a:rPr lang="en-US" sz="2000" dirty="0" err="1"/>
              <a:t>cust</a:t>
            </a:r>
            <a:r>
              <a:rPr lang="en-US" sz="2000" dirty="0"/>
              <a:t>-id, phone number, address.</a:t>
            </a:r>
          </a:p>
          <a:p>
            <a:pPr lvl="1"/>
            <a:r>
              <a:rPr lang="en-US" sz="2000" dirty="0"/>
              <a:t>Customer can have one or more accounts.</a:t>
            </a:r>
          </a:p>
          <a:p>
            <a:pPr lvl="1"/>
            <a:r>
              <a:rPr lang="en-US" sz="2000" dirty="0"/>
              <a:t>Accounts are identified by </a:t>
            </a:r>
            <a:r>
              <a:rPr lang="en-US" sz="2000" dirty="0" err="1"/>
              <a:t>account_no</a:t>
            </a:r>
            <a:r>
              <a:rPr lang="en-US" sz="2000" dirty="0"/>
              <a:t>., </a:t>
            </a:r>
            <a:r>
              <a:rPr lang="en-US" sz="2000" dirty="0" err="1"/>
              <a:t>acc_type</a:t>
            </a:r>
            <a:r>
              <a:rPr lang="en-US" sz="2000" dirty="0"/>
              <a:t>, balance.</a:t>
            </a:r>
          </a:p>
          <a:p>
            <a:pPr lvl="1"/>
            <a:r>
              <a:rPr lang="en-US" sz="2000" dirty="0"/>
              <a:t>Customer can avail loans.</a:t>
            </a:r>
          </a:p>
          <a:p>
            <a:pPr lvl="1"/>
            <a:r>
              <a:rPr lang="en-US" sz="2000" dirty="0"/>
              <a:t>Loans are identified by </a:t>
            </a:r>
            <a:r>
              <a:rPr lang="en-US" sz="2000" dirty="0" err="1"/>
              <a:t>loan_id</a:t>
            </a:r>
            <a:r>
              <a:rPr lang="en-US" sz="2000" dirty="0"/>
              <a:t>, </a:t>
            </a:r>
            <a:r>
              <a:rPr lang="en-US" sz="2000" dirty="0" err="1"/>
              <a:t>loan_type</a:t>
            </a:r>
            <a:r>
              <a:rPr lang="en-US" sz="2000" dirty="0"/>
              <a:t> and amount.</a:t>
            </a:r>
          </a:p>
          <a:p>
            <a:pPr lvl="1"/>
            <a:r>
              <a:rPr lang="en-US" sz="2000" dirty="0"/>
              <a:t>Account and loans are related to bank’s branch.</a:t>
            </a:r>
          </a:p>
          <a:p>
            <a:endParaRPr lang="en-US" sz="2000" dirty="0"/>
          </a:p>
        </p:txBody>
      </p:sp>
    </p:spTree>
    <p:extLst>
      <p:ext uri="{BB962C8B-B14F-4D97-AF65-F5344CB8AC3E}">
        <p14:creationId xmlns:p14="http://schemas.microsoft.com/office/powerpoint/2010/main" val="67042904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any relationships in ER have attributes?</a:t>
            </a:r>
            <a:endParaRPr lang="en-US" dirty="0"/>
          </a:p>
        </p:txBody>
      </p:sp>
      <p:sp>
        <p:nvSpPr>
          <p:cNvPr id="3" name="Content Placeholder 2"/>
          <p:cNvSpPr>
            <a:spLocks noGrp="1"/>
          </p:cNvSpPr>
          <p:nvPr>
            <p:ph idx="1"/>
          </p:nvPr>
        </p:nvSpPr>
        <p:spPr/>
        <p:txBody>
          <a:bodyPr/>
          <a:lstStyle/>
          <a:p>
            <a:r>
              <a:rPr lang="en-US" dirty="0" smtClean="0"/>
              <a:t>Yes!</a:t>
            </a:r>
          </a:p>
          <a:p>
            <a:r>
              <a:rPr lang="en-US" dirty="0"/>
              <a:t> </a:t>
            </a:r>
            <a:r>
              <a:rPr lang="en-US" dirty="0" smtClean="0"/>
              <a:t>Relationships </a:t>
            </a:r>
            <a:r>
              <a:rPr lang="en-US" dirty="0"/>
              <a:t>can also have attributes associated to </a:t>
            </a:r>
            <a:r>
              <a:rPr lang="en-US" dirty="0" smtClean="0"/>
              <a:t>them which generally is </a:t>
            </a:r>
            <a:r>
              <a:rPr lang="en-US" dirty="0"/>
              <a:t>not recommended </a:t>
            </a:r>
            <a:r>
              <a:rPr lang="en-US" dirty="0" smtClean="0"/>
              <a:t>because it would be difficult in converting it to relational model.</a:t>
            </a:r>
          </a:p>
          <a:p>
            <a:endParaRPr lang="en-US" dirty="0"/>
          </a:p>
        </p:txBody>
      </p:sp>
      <p:pic>
        <p:nvPicPr>
          <p:cNvPr id="3074" name="Picture 2"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313" y="4529137"/>
            <a:ext cx="8574088" cy="194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80056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any relationships in ER have attributes?</a:t>
            </a:r>
          </a:p>
        </p:txBody>
      </p:sp>
      <p:sp>
        <p:nvSpPr>
          <p:cNvPr id="3" name="Content Placeholder 2"/>
          <p:cNvSpPr>
            <a:spLocks noGrp="1"/>
          </p:cNvSpPr>
          <p:nvPr>
            <p:ph idx="1"/>
          </p:nvPr>
        </p:nvSpPr>
        <p:spPr/>
        <p:txBody>
          <a:bodyPr/>
          <a:lstStyle/>
          <a:p>
            <a:r>
              <a:rPr lang="en-US" dirty="0" smtClean="0"/>
              <a:t>“Student </a:t>
            </a:r>
            <a:r>
              <a:rPr lang="en-US" dirty="0"/>
              <a:t>borrows a </a:t>
            </a:r>
            <a:r>
              <a:rPr lang="en-US" dirty="0" smtClean="0"/>
              <a:t>Book”</a:t>
            </a:r>
          </a:p>
          <a:p>
            <a:r>
              <a:rPr lang="en-US" dirty="0" smtClean="0"/>
              <a:t>How would you draw  ER?</a:t>
            </a:r>
          </a:p>
          <a:p>
            <a:r>
              <a:rPr lang="en-US" dirty="0" smtClean="0"/>
              <a:t>Student and Book would be entity.</a:t>
            </a:r>
          </a:p>
          <a:p>
            <a:r>
              <a:rPr lang="en-US" dirty="0" smtClean="0"/>
              <a:t>Borrow would be a relationship where as </a:t>
            </a:r>
            <a:r>
              <a:rPr lang="en-US" dirty="0" err="1" smtClean="0"/>
              <a:t>DateBorrowed</a:t>
            </a:r>
            <a:r>
              <a:rPr lang="en-US" dirty="0"/>
              <a:t>, </a:t>
            </a:r>
            <a:r>
              <a:rPr lang="en-US" dirty="0" err="1" smtClean="0"/>
              <a:t>DueDate</a:t>
            </a:r>
            <a:r>
              <a:rPr lang="en-US" dirty="0" smtClean="0"/>
              <a:t> shall be the attributes related to borrowing a book.</a:t>
            </a:r>
            <a:endParaRPr lang="en-US" dirty="0"/>
          </a:p>
        </p:txBody>
      </p:sp>
    </p:spTree>
    <p:extLst>
      <p:ext uri="{BB962C8B-B14F-4D97-AF65-F5344CB8AC3E}">
        <p14:creationId xmlns:p14="http://schemas.microsoft.com/office/powerpoint/2010/main" val="31738746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Enhanced ER models [EER]</a:t>
            </a:r>
          </a:p>
        </p:txBody>
      </p:sp>
      <p:sp>
        <p:nvSpPr>
          <p:cNvPr id="3" name="Content Placeholder 2"/>
          <p:cNvSpPr>
            <a:spLocks noGrp="1"/>
          </p:cNvSpPr>
          <p:nvPr>
            <p:ph idx="1"/>
          </p:nvPr>
        </p:nvSpPr>
        <p:spPr/>
        <p:txBody>
          <a:bodyPr/>
          <a:lstStyle/>
          <a:p>
            <a:r>
              <a:rPr lang="en-US" sz="2800" dirty="0"/>
              <a:t>Today the complexity of the data is increasing so it becomes more and more difficult to use the traditional ER model for database modeling </a:t>
            </a:r>
            <a:r>
              <a:rPr lang="en-US" sz="2800" dirty="0" smtClean="0"/>
              <a:t>that </a:t>
            </a:r>
            <a:r>
              <a:rPr lang="en-US" sz="2800" dirty="0"/>
              <a:t>help us create and maintain detailed databases through high-level models and tools.</a:t>
            </a:r>
          </a:p>
          <a:p>
            <a:r>
              <a:rPr lang="en-US" sz="2800" dirty="0" smtClean="0"/>
              <a:t>All </a:t>
            </a:r>
            <a:r>
              <a:rPr lang="en-US" sz="2800" dirty="0"/>
              <a:t>the components of an ER diagram are included in an EER diagram, with the following additions </a:t>
            </a:r>
            <a:endParaRPr lang="en-US" sz="2800" dirty="0" smtClean="0"/>
          </a:p>
          <a:p>
            <a:pPr lvl="1"/>
            <a:r>
              <a:rPr lang="en-US" sz="2400" dirty="0" smtClean="0"/>
              <a:t>Specialization </a:t>
            </a:r>
            <a:r>
              <a:rPr lang="en-US" sz="2400" dirty="0"/>
              <a:t>and Generalization</a:t>
            </a:r>
          </a:p>
          <a:p>
            <a:pPr lvl="1"/>
            <a:r>
              <a:rPr lang="en-US" sz="2400" dirty="0"/>
              <a:t>Aggregation</a:t>
            </a:r>
          </a:p>
          <a:p>
            <a:pPr lvl="1"/>
            <a:r>
              <a:rPr lang="en-US" sz="2400" dirty="0"/>
              <a:t>Category or Union types</a:t>
            </a:r>
          </a:p>
          <a:p>
            <a:pPr lvl="1"/>
            <a:r>
              <a:rPr lang="en-US" sz="2400" dirty="0"/>
              <a:t>Subclass and superclass</a:t>
            </a:r>
          </a:p>
          <a:p>
            <a:endParaRPr lang="en-US" sz="2800" dirty="0"/>
          </a:p>
        </p:txBody>
      </p:sp>
    </p:spTree>
    <p:extLst>
      <p:ext uri="{BB962C8B-B14F-4D97-AF65-F5344CB8AC3E}">
        <p14:creationId xmlns:p14="http://schemas.microsoft.com/office/powerpoint/2010/main" val="12526477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Enhanced ER models</a:t>
            </a:r>
          </a:p>
        </p:txBody>
      </p:sp>
      <p:sp>
        <p:nvSpPr>
          <p:cNvPr id="3" name="Content Placeholder 2"/>
          <p:cNvSpPr>
            <a:spLocks noGrp="1"/>
          </p:cNvSpPr>
          <p:nvPr>
            <p:ph idx="1"/>
          </p:nvPr>
        </p:nvSpPr>
        <p:spPr/>
        <p:txBody>
          <a:bodyPr/>
          <a:lstStyle/>
          <a:p>
            <a:r>
              <a:rPr lang="en-US" sz="2800" b="1" dirty="0"/>
              <a:t>Subclasses and Super class</a:t>
            </a:r>
          </a:p>
          <a:p>
            <a:pPr lvl="1"/>
            <a:r>
              <a:rPr lang="en-US" sz="2400" dirty="0"/>
              <a:t>Super class is an entity that can be divided into further subtype.</a:t>
            </a:r>
          </a:p>
          <a:p>
            <a:pPr lvl="1"/>
            <a:r>
              <a:rPr lang="en-US" sz="2400" dirty="0"/>
              <a:t>For </a:t>
            </a:r>
            <a:r>
              <a:rPr lang="en-US" sz="2400" b="1" dirty="0"/>
              <a:t>example</a:t>
            </a:r>
            <a:r>
              <a:rPr lang="en-US" sz="2400" dirty="0"/>
              <a:t> − </a:t>
            </a:r>
            <a:r>
              <a:rPr lang="en-US" sz="2400" dirty="0" smtClean="0"/>
              <a:t>Consider </a:t>
            </a:r>
            <a:r>
              <a:rPr lang="en-US" sz="2400" dirty="0"/>
              <a:t>Shape </a:t>
            </a:r>
            <a:r>
              <a:rPr lang="en-US" sz="2400" dirty="0" smtClean="0"/>
              <a:t>: super </a:t>
            </a:r>
            <a:r>
              <a:rPr lang="en-US" sz="2400" dirty="0" smtClean="0"/>
              <a:t>class</a:t>
            </a:r>
          </a:p>
          <a:p>
            <a:pPr lvl="1"/>
            <a:r>
              <a:rPr lang="en-US" sz="2400" dirty="0"/>
              <a:t>Super class shape has sub groups: Triangle, Square and Circle.</a:t>
            </a:r>
          </a:p>
          <a:p>
            <a:pPr lvl="1"/>
            <a:r>
              <a:rPr lang="en-US" sz="2400" dirty="0"/>
              <a:t>Sub classes are the group of entities with some unique attributes. Sub class inherits the properties and attributes from super class.</a:t>
            </a:r>
          </a:p>
          <a:p>
            <a:pPr lvl="1"/>
            <a:endParaRPr lang="en-US" sz="2400" dirty="0"/>
          </a:p>
        </p:txBody>
      </p:sp>
      <p:pic>
        <p:nvPicPr>
          <p:cNvPr id="4" name="Picture 3"/>
          <p:cNvPicPr>
            <a:picLocks noChangeAspect="1"/>
          </p:cNvPicPr>
          <p:nvPr/>
        </p:nvPicPr>
        <p:blipFill rotWithShape="1">
          <a:blip r:embed="rId2"/>
          <a:srcRect l="30161" t="26953" r="28770" b="48438"/>
          <a:stretch/>
        </p:blipFill>
        <p:spPr>
          <a:xfrm>
            <a:off x="3043238" y="4743449"/>
            <a:ext cx="5343525" cy="1800225"/>
          </a:xfrm>
          <a:prstGeom prst="rect">
            <a:avLst/>
          </a:prstGeom>
        </p:spPr>
      </p:pic>
    </p:spTree>
    <p:extLst>
      <p:ext uri="{BB962C8B-B14F-4D97-AF65-F5344CB8AC3E}">
        <p14:creationId xmlns:p14="http://schemas.microsoft.com/office/powerpoint/2010/main" val="179343637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Enhanced ER models</a:t>
            </a:r>
          </a:p>
        </p:txBody>
      </p:sp>
      <p:sp>
        <p:nvSpPr>
          <p:cNvPr id="3" name="Content Placeholder 2"/>
          <p:cNvSpPr>
            <a:spLocks noGrp="1"/>
          </p:cNvSpPr>
          <p:nvPr>
            <p:ph idx="1"/>
          </p:nvPr>
        </p:nvSpPr>
        <p:spPr>
          <a:xfrm>
            <a:off x="464457" y="2054681"/>
            <a:ext cx="6336393" cy="4176713"/>
          </a:xfrm>
        </p:spPr>
        <p:txBody>
          <a:bodyPr/>
          <a:lstStyle/>
          <a:p>
            <a:r>
              <a:rPr lang="en-US" sz="2000" b="1" dirty="0"/>
              <a:t>Generalization and Specialization: </a:t>
            </a:r>
            <a:endParaRPr lang="en-US" sz="2000" b="1" dirty="0" smtClean="0"/>
          </a:p>
          <a:p>
            <a:pPr lvl="1"/>
            <a:r>
              <a:rPr lang="en-US" sz="2000" b="1" dirty="0" smtClean="0"/>
              <a:t>Specialized</a:t>
            </a:r>
            <a:r>
              <a:rPr lang="en-US" sz="2000" b="1" dirty="0"/>
              <a:t> </a:t>
            </a:r>
            <a:r>
              <a:rPr lang="en-US" sz="2000" dirty="0"/>
              <a:t>classes are often called </a:t>
            </a:r>
            <a:r>
              <a:rPr lang="en-US" sz="2000" b="1" dirty="0"/>
              <a:t>subclass</a:t>
            </a:r>
            <a:r>
              <a:rPr lang="en-US" sz="2000" dirty="0"/>
              <a:t> while a </a:t>
            </a:r>
            <a:r>
              <a:rPr lang="en-US" sz="2000" b="1" dirty="0"/>
              <a:t>generalized class</a:t>
            </a:r>
            <a:r>
              <a:rPr lang="en-US" sz="2000" dirty="0"/>
              <a:t> is called a superclass, probably inspired by object-oriented programming. </a:t>
            </a:r>
            <a:endParaRPr lang="en-US" sz="2000" dirty="0" smtClean="0"/>
          </a:p>
          <a:p>
            <a:pPr lvl="1"/>
            <a:r>
              <a:rPr lang="en-US" sz="2000" dirty="0" smtClean="0"/>
              <a:t>A </a:t>
            </a:r>
            <a:r>
              <a:rPr lang="en-US" sz="2000" dirty="0"/>
              <a:t>sub-class is best understood by </a:t>
            </a:r>
            <a:r>
              <a:rPr lang="en-US" sz="2000" b="1" dirty="0"/>
              <a:t>“IS-A analysis</a:t>
            </a:r>
            <a:r>
              <a:rPr lang="en-US" sz="2000" b="1" dirty="0" smtClean="0"/>
              <a:t>”</a:t>
            </a:r>
            <a:r>
              <a:rPr lang="en-US" sz="2000" dirty="0" smtClean="0"/>
              <a:t>.</a:t>
            </a:r>
          </a:p>
          <a:p>
            <a:pPr lvl="1"/>
            <a:r>
              <a:rPr lang="en-US" sz="2000" dirty="0" smtClean="0"/>
              <a:t>Specialization  :  </a:t>
            </a:r>
            <a:r>
              <a:rPr lang="en-US" sz="2000" dirty="0"/>
              <a:t>is a process of identifying subsets of an entity that share some different characteristic. It is a top down approach in which one entity is broken down into low level entity</a:t>
            </a:r>
            <a:r>
              <a:rPr lang="en-US" sz="2000" dirty="0" smtClean="0"/>
              <a:t>.</a:t>
            </a:r>
          </a:p>
          <a:p>
            <a:pPr lvl="1"/>
            <a:r>
              <a:rPr lang="en-US" sz="2000" dirty="0"/>
              <a:t>Generalization : bottom up approach, combination of entities</a:t>
            </a:r>
          </a:p>
          <a:p>
            <a:pPr lvl="1"/>
            <a:endParaRPr lang="en-US" sz="2000" dirty="0"/>
          </a:p>
        </p:txBody>
      </p:sp>
      <p:pic>
        <p:nvPicPr>
          <p:cNvPr id="4" name="Picture 3"/>
          <p:cNvPicPr>
            <a:picLocks noChangeAspect="1"/>
          </p:cNvPicPr>
          <p:nvPr/>
        </p:nvPicPr>
        <p:blipFill rotWithShape="1">
          <a:blip r:embed="rId2"/>
          <a:srcRect l="30930" t="37695" r="29429" b="28711"/>
          <a:stretch/>
        </p:blipFill>
        <p:spPr>
          <a:xfrm>
            <a:off x="6800850" y="1942762"/>
            <a:ext cx="5157788" cy="3486488"/>
          </a:xfrm>
          <a:prstGeom prst="rect">
            <a:avLst/>
          </a:prstGeom>
        </p:spPr>
      </p:pic>
    </p:spTree>
    <p:extLst>
      <p:ext uri="{BB962C8B-B14F-4D97-AF65-F5344CB8AC3E}">
        <p14:creationId xmlns:p14="http://schemas.microsoft.com/office/powerpoint/2010/main" val="3699299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Enhanced ER models</a:t>
            </a:r>
          </a:p>
        </p:txBody>
      </p:sp>
      <p:sp>
        <p:nvSpPr>
          <p:cNvPr id="3" name="Content Placeholder 2"/>
          <p:cNvSpPr>
            <a:spLocks noGrp="1"/>
          </p:cNvSpPr>
          <p:nvPr>
            <p:ph idx="1"/>
          </p:nvPr>
        </p:nvSpPr>
        <p:spPr/>
        <p:txBody>
          <a:bodyPr/>
          <a:lstStyle/>
          <a:p>
            <a:r>
              <a:rPr lang="en-US" b="1" dirty="0"/>
              <a:t>Aggregation</a:t>
            </a:r>
          </a:p>
          <a:p>
            <a:pPr lvl="1"/>
            <a:r>
              <a:rPr lang="en-US" dirty="0"/>
              <a:t>Aggregation is a high-level data modeling technique that makes use of both Generalization and Specialization</a:t>
            </a:r>
            <a:r>
              <a:rPr lang="en-US" dirty="0" smtClean="0"/>
              <a:t>.</a:t>
            </a:r>
          </a:p>
          <a:p>
            <a:pPr lvl="1"/>
            <a:r>
              <a:rPr lang="en-US" dirty="0" smtClean="0"/>
              <a:t>In </a:t>
            </a:r>
            <a:r>
              <a:rPr lang="en-US" dirty="0"/>
              <a:t>aggregation, the relation between two entities is treated as a single entity</a:t>
            </a:r>
            <a:r>
              <a:rPr lang="en-US" dirty="0" smtClean="0"/>
              <a:t>.</a:t>
            </a:r>
          </a:p>
          <a:p>
            <a:pPr lvl="1"/>
            <a:r>
              <a:rPr lang="en-US" dirty="0" smtClean="0"/>
              <a:t>In </a:t>
            </a:r>
            <a:r>
              <a:rPr lang="en-US" dirty="0"/>
              <a:t>aggregation, relationship with its corresponding entities is aggregated into a higher level entity.</a:t>
            </a:r>
          </a:p>
          <a:p>
            <a:endParaRPr lang="en-US" dirty="0"/>
          </a:p>
        </p:txBody>
      </p:sp>
    </p:spTree>
    <p:extLst>
      <p:ext uri="{BB962C8B-B14F-4D97-AF65-F5344CB8AC3E}">
        <p14:creationId xmlns:p14="http://schemas.microsoft.com/office/powerpoint/2010/main" val="11971975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57" y="307977"/>
            <a:ext cx="10972800" cy="1143000"/>
          </a:xfrm>
        </p:spPr>
        <p:txBody>
          <a:bodyPr/>
          <a:lstStyle/>
          <a:p>
            <a:r>
              <a:rPr lang="en-US" dirty="0" smtClean="0"/>
              <a:t>Purpose of Database Systems</a:t>
            </a:r>
            <a:endParaRPr lang="en-US" dirty="0"/>
          </a:p>
        </p:txBody>
      </p:sp>
      <p:sp>
        <p:nvSpPr>
          <p:cNvPr id="3" name="Content Placeholder 2"/>
          <p:cNvSpPr>
            <a:spLocks noGrp="1"/>
          </p:cNvSpPr>
          <p:nvPr>
            <p:ph idx="1"/>
          </p:nvPr>
        </p:nvSpPr>
        <p:spPr/>
        <p:txBody>
          <a:bodyPr/>
          <a:lstStyle/>
          <a:p>
            <a:r>
              <a:rPr lang="en-US" sz="2800" dirty="0" smtClean="0"/>
              <a:t>Reduced Redundancy </a:t>
            </a:r>
            <a:r>
              <a:rPr lang="en-US" sz="2800" dirty="0"/>
              <a:t>and inconsistency in the </a:t>
            </a:r>
            <a:r>
              <a:rPr lang="en-US" sz="2800" dirty="0" smtClean="0"/>
              <a:t>data</a:t>
            </a:r>
          </a:p>
          <a:p>
            <a:r>
              <a:rPr lang="en-US" sz="2800" dirty="0"/>
              <a:t>Data </a:t>
            </a:r>
            <a:r>
              <a:rPr lang="en-US" sz="2800" dirty="0" smtClean="0"/>
              <a:t>Exchange</a:t>
            </a:r>
          </a:p>
          <a:p>
            <a:r>
              <a:rPr lang="en-US" sz="2800" dirty="0"/>
              <a:t>Concurrent Data </a:t>
            </a:r>
            <a:endParaRPr lang="en-US" sz="2800" dirty="0" smtClean="0"/>
          </a:p>
          <a:p>
            <a:r>
              <a:rPr lang="en-US" sz="2800" dirty="0"/>
              <a:t>Searching </a:t>
            </a:r>
            <a:r>
              <a:rPr lang="en-US" sz="2800" dirty="0" smtClean="0"/>
              <a:t>Data</a:t>
            </a:r>
          </a:p>
          <a:p>
            <a:r>
              <a:rPr lang="en-US" sz="2800" dirty="0"/>
              <a:t>Data </a:t>
            </a:r>
            <a:r>
              <a:rPr lang="en-US" sz="2800" dirty="0" smtClean="0"/>
              <a:t>Reliability</a:t>
            </a:r>
          </a:p>
          <a:p>
            <a:r>
              <a:rPr lang="en-US" sz="2800" dirty="0"/>
              <a:t>Data </a:t>
            </a:r>
            <a:r>
              <a:rPr lang="en-US" sz="2800" dirty="0" smtClean="0"/>
              <a:t>Protection</a:t>
            </a:r>
          </a:p>
          <a:p>
            <a:r>
              <a:rPr lang="en-US" sz="2800" dirty="0" smtClean="0"/>
              <a:t>Recovery from system failures</a:t>
            </a:r>
          </a:p>
          <a:p>
            <a:r>
              <a:rPr lang="en-US" sz="2800" dirty="0"/>
              <a:t>Maintenance of the Database</a:t>
            </a:r>
          </a:p>
        </p:txBody>
      </p:sp>
    </p:spTree>
    <p:extLst>
      <p:ext uri="{BB962C8B-B14F-4D97-AF65-F5344CB8AC3E}">
        <p14:creationId xmlns:p14="http://schemas.microsoft.com/office/powerpoint/2010/main" val="16485391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Enhanced ER models</a:t>
            </a:r>
          </a:p>
        </p:txBody>
      </p:sp>
      <p:sp>
        <p:nvSpPr>
          <p:cNvPr id="3" name="Content Placeholder 2"/>
          <p:cNvSpPr>
            <a:spLocks noGrp="1"/>
          </p:cNvSpPr>
          <p:nvPr>
            <p:ph idx="1"/>
          </p:nvPr>
        </p:nvSpPr>
        <p:spPr>
          <a:xfrm>
            <a:off x="221569" y="2066249"/>
            <a:ext cx="5864906" cy="4176713"/>
          </a:xfrm>
        </p:spPr>
        <p:txBody>
          <a:bodyPr/>
          <a:lstStyle/>
          <a:p>
            <a:r>
              <a:rPr lang="en-US" sz="2400" dirty="0"/>
              <a:t> Center entity offers the Course entity act as a single entity in the relationship which is in a relationship with another entity visitor</a:t>
            </a:r>
            <a:r>
              <a:rPr lang="en-US" sz="2400" dirty="0" smtClean="0"/>
              <a:t>.</a:t>
            </a:r>
          </a:p>
          <a:p>
            <a:r>
              <a:rPr lang="en-US" sz="2400" dirty="0" smtClean="0"/>
              <a:t> </a:t>
            </a:r>
            <a:r>
              <a:rPr lang="en-US" sz="2400" dirty="0"/>
              <a:t>In the real world, if a visitor visits a coaching center then he will never </a:t>
            </a:r>
            <a:r>
              <a:rPr lang="en-US" sz="2400" dirty="0" smtClean="0"/>
              <a:t>enquire </a:t>
            </a:r>
            <a:r>
              <a:rPr lang="en-US" sz="2400" dirty="0"/>
              <a:t>about the Course only or just about the Center instead he will ask the enquiry about both</a:t>
            </a:r>
            <a:r>
              <a:rPr lang="en-US" sz="2400" dirty="0" smtClean="0"/>
              <a:t>.</a:t>
            </a:r>
            <a:endParaRPr lang="en-US" sz="2400" dirty="0"/>
          </a:p>
        </p:txBody>
      </p:sp>
      <p:pic>
        <p:nvPicPr>
          <p:cNvPr id="4" name="Picture 3"/>
          <p:cNvPicPr>
            <a:picLocks noChangeAspect="1"/>
          </p:cNvPicPr>
          <p:nvPr/>
        </p:nvPicPr>
        <p:blipFill rotWithShape="1">
          <a:blip r:embed="rId2"/>
          <a:srcRect l="18741" t="43750" r="35688" b="7226"/>
          <a:stretch/>
        </p:blipFill>
        <p:spPr>
          <a:xfrm>
            <a:off x="6086475" y="2054681"/>
            <a:ext cx="5929313" cy="3586163"/>
          </a:xfrm>
          <a:prstGeom prst="rect">
            <a:avLst/>
          </a:prstGeom>
        </p:spPr>
      </p:pic>
    </p:spTree>
    <p:extLst>
      <p:ext uri="{BB962C8B-B14F-4D97-AF65-F5344CB8AC3E}">
        <p14:creationId xmlns:p14="http://schemas.microsoft.com/office/powerpoint/2010/main" val="16716048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Enhanced ER models</a:t>
            </a:r>
          </a:p>
        </p:txBody>
      </p:sp>
      <p:sp>
        <p:nvSpPr>
          <p:cNvPr id="3" name="Content Placeholder 2"/>
          <p:cNvSpPr>
            <a:spLocks noGrp="1"/>
          </p:cNvSpPr>
          <p:nvPr>
            <p:ph idx="1"/>
          </p:nvPr>
        </p:nvSpPr>
        <p:spPr>
          <a:xfrm>
            <a:off x="464457" y="2054681"/>
            <a:ext cx="7379381" cy="4176713"/>
          </a:xfrm>
        </p:spPr>
        <p:txBody>
          <a:bodyPr/>
          <a:lstStyle/>
          <a:p>
            <a:r>
              <a:rPr lang="en-US" sz="2800" dirty="0"/>
              <a:t> </a:t>
            </a:r>
            <a:r>
              <a:rPr lang="en-US" sz="2800" b="1" dirty="0"/>
              <a:t>Category or </a:t>
            </a:r>
            <a:r>
              <a:rPr lang="en-US" sz="2800" b="1" dirty="0" smtClean="0"/>
              <a:t>Union : </a:t>
            </a:r>
            <a:r>
              <a:rPr lang="en-US" sz="2800" dirty="0"/>
              <a:t>represents a single super-class or sub-class relationship with multiple super-classes. Participation can be total or partial</a:t>
            </a:r>
            <a:r>
              <a:rPr lang="en-US" sz="2800" dirty="0" smtClean="0"/>
              <a:t>.</a:t>
            </a:r>
          </a:p>
          <a:p>
            <a:pPr lvl="1"/>
            <a:r>
              <a:rPr lang="en-US" sz="2400" dirty="0"/>
              <a:t>The Car Owner in the Car booking model can be a Person, a bank, or a company.</a:t>
            </a:r>
          </a:p>
          <a:p>
            <a:pPr lvl="1"/>
            <a:r>
              <a:rPr lang="en-US" sz="2400" dirty="0"/>
              <a:t>The Owner (category- subclass) is the union of the three </a:t>
            </a:r>
            <a:r>
              <a:rPr lang="en-US" sz="2400" dirty="0" err="1"/>
              <a:t>superclasses</a:t>
            </a:r>
            <a:r>
              <a:rPr lang="en-US" sz="2400" dirty="0"/>
              <a:t> Company, Bank, and Person. </a:t>
            </a:r>
            <a:endParaRPr lang="en-US" sz="2400" dirty="0" smtClean="0"/>
          </a:p>
          <a:p>
            <a:pPr lvl="1"/>
            <a:r>
              <a:rPr lang="en-US" sz="2400" dirty="0" smtClean="0"/>
              <a:t>A </a:t>
            </a:r>
            <a:r>
              <a:rPr lang="en-US" sz="2400" dirty="0"/>
              <a:t>member of a Category must exist in at least one of its </a:t>
            </a:r>
            <a:r>
              <a:rPr lang="en-US" sz="2400" dirty="0" err="1"/>
              <a:t>superclasses</a:t>
            </a:r>
            <a:endParaRPr lang="en-US" sz="2400" dirty="0"/>
          </a:p>
          <a:p>
            <a:endParaRPr lang="en-US" sz="2800" dirty="0"/>
          </a:p>
        </p:txBody>
      </p:sp>
      <p:pic>
        <p:nvPicPr>
          <p:cNvPr id="1026" name="Picture 2" descr="https://www.tutorialride.com/images/dbms/categories-union-typ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3838" y="2611436"/>
            <a:ext cx="3779786" cy="3303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5932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Databases</a:t>
            </a:r>
            <a:endParaRPr lang="en-US" dirty="0"/>
          </a:p>
        </p:txBody>
      </p:sp>
      <p:sp>
        <p:nvSpPr>
          <p:cNvPr id="3" name="Content Placeholder 2"/>
          <p:cNvSpPr>
            <a:spLocks noGrp="1"/>
          </p:cNvSpPr>
          <p:nvPr>
            <p:ph idx="1"/>
          </p:nvPr>
        </p:nvSpPr>
        <p:spPr/>
        <p:txBody>
          <a:bodyPr/>
          <a:lstStyle/>
          <a:p>
            <a:r>
              <a:rPr lang="en-US" dirty="0"/>
              <a:t>The term </a:t>
            </a:r>
            <a:r>
              <a:rPr lang="en-US" b="1" dirty="0"/>
              <a:t>"relational database"</a:t>
            </a:r>
            <a:r>
              <a:rPr lang="en-US" dirty="0"/>
              <a:t> was invented at IBM by </a:t>
            </a:r>
            <a:r>
              <a:rPr lang="en-US" b="1" dirty="0"/>
              <a:t>E. F. </a:t>
            </a:r>
            <a:r>
              <a:rPr lang="en-US" b="1" dirty="0" err="1"/>
              <a:t>Codd</a:t>
            </a:r>
            <a:r>
              <a:rPr lang="en-US" dirty="0"/>
              <a:t> in the </a:t>
            </a:r>
            <a:r>
              <a:rPr lang="en-US" dirty="0" smtClean="0"/>
              <a:t>1970</a:t>
            </a:r>
          </a:p>
          <a:p>
            <a:r>
              <a:rPr lang="en-US" dirty="0" smtClean="0"/>
              <a:t>Relational databases represents </a:t>
            </a:r>
            <a:r>
              <a:rPr lang="en-US" dirty="0"/>
              <a:t>data in simple logical constructs called </a:t>
            </a:r>
            <a:r>
              <a:rPr lang="en-US" b="1" dirty="0"/>
              <a:t>tables</a:t>
            </a:r>
            <a:r>
              <a:rPr lang="en-US" dirty="0"/>
              <a:t> or </a:t>
            </a:r>
            <a:r>
              <a:rPr lang="en-US" b="1" dirty="0"/>
              <a:t>relations</a:t>
            </a:r>
            <a:r>
              <a:rPr lang="en-US" dirty="0"/>
              <a:t> which are based on the set theory.</a:t>
            </a:r>
          </a:p>
          <a:p>
            <a:r>
              <a:rPr lang="en-US" dirty="0"/>
              <a:t>To a user, a relational database is perceived as a collection of several well-organized relations</a:t>
            </a:r>
            <a:r>
              <a:rPr lang="en-US" dirty="0" smtClean="0"/>
              <a:t>.</a:t>
            </a:r>
          </a:p>
          <a:p>
            <a:r>
              <a:rPr lang="en-US" dirty="0" smtClean="0"/>
              <a:t> </a:t>
            </a:r>
            <a:r>
              <a:rPr lang="en-US" dirty="0"/>
              <a:t>Each table corresponds to an independent entity</a:t>
            </a:r>
            <a:endParaRPr lang="en-US" dirty="0" smtClean="0"/>
          </a:p>
          <a:p>
            <a:endParaRPr lang="en-US" dirty="0"/>
          </a:p>
        </p:txBody>
      </p:sp>
    </p:spTree>
    <p:extLst>
      <p:ext uri="{BB962C8B-B14F-4D97-AF65-F5344CB8AC3E}">
        <p14:creationId xmlns:p14="http://schemas.microsoft.com/office/powerpoint/2010/main" val="93301202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Databases</a:t>
            </a:r>
          </a:p>
        </p:txBody>
      </p:sp>
      <p:sp>
        <p:nvSpPr>
          <p:cNvPr id="3" name="Content Placeholder 2"/>
          <p:cNvSpPr>
            <a:spLocks noGrp="1"/>
          </p:cNvSpPr>
          <p:nvPr>
            <p:ph idx="1"/>
          </p:nvPr>
        </p:nvSpPr>
        <p:spPr/>
        <p:txBody>
          <a:bodyPr/>
          <a:lstStyle/>
          <a:p>
            <a:r>
              <a:rPr lang="en-US" sz="2400" dirty="0" smtClean="0"/>
              <a:t>Relation / table is a collection of rows and columns</a:t>
            </a:r>
          </a:p>
          <a:p>
            <a:r>
              <a:rPr lang="en-US" sz="2400" dirty="0" smtClean="0"/>
              <a:t>The </a:t>
            </a:r>
            <a:r>
              <a:rPr lang="en-US" sz="2400" dirty="0"/>
              <a:t>objects of which we desire to store the data of, are stored in relations as </a:t>
            </a:r>
            <a:r>
              <a:rPr lang="en-US" sz="2400" b="1" dirty="0"/>
              <a:t>rows</a:t>
            </a:r>
            <a:r>
              <a:rPr lang="en-US" sz="2400" dirty="0"/>
              <a:t> that represent individual </a:t>
            </a:r>
            <a:r>
              <a:rPr lang="en-US" sz="2400" dirty="0" smtClean="0"/>
              <a:t>records</a:t>
            </a:r>
          </a:p>
          <a:p>
            <a:r>
              <a:rPr lang="en-US" sz="2400" dirty="0"/>
              <a:t>C</a:t>
            </a:r>
            <a:r>
              <a:rPr lang="en-US" sz="2400" dirty="0" smtClean="0"/>
              <a:t>olumns </a:t>
            </a:r>
            <a:r>
              <a:rPr lang="en-US" sz="2400" dirty="0"/>
              <a:t>that represent characteristics called </a:t>
            </a:r>
            <a:r>
              <a:rPr lang="en-US" sz="2400" b="1" dirty="0"/>
              <a:t>attributes</a:t>
            </a:r>
            <a:r>
              <a:rPr lang="en-US" sz="2400" dirty="0"/>
              <a:t> of the object.</a:t>
            </a:r>
          </a:p>
          <a:p>
            <a:r>
              <a:rPr lang="en-US" sz="2400" dirty="0"/>
              <a:t>A column, that represents the properties of an object, holds a value for every record in a certain format. These values must conform to the domain from which they were assigned.</a:t>
            </a:r>
          </a:p>
          <a:p>
            <a:r>
              <a:rPr lang="en-US" sz="2400" dirty="0"/>
              <a:t>Data in a relation may be retrieved by a query, which is a statement from a data language, which is a non-procedural language because it is not mandatory to specify the procedure that must be followed to get the work done.</a:t>
            </a:r>
          </a:p>
          <a:p>
            <a:endParaRPr lang="en-US" sz="2400" dirty="0"/>
          </a:p>
        </p:txBody>
      </p:sp>
    </p:spTree>
    <p:extLst>
      <p:ext uri="{BB962C8B-B14F-4D97-AF65-F5344CB8AC3E}">
        <p14:creationId xmlns:p14="http://schemas.microsoft.com/office/powerpoint/2010/main" val="394998040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Model</a:t>
            </a:r>
            <a:endParaRPr lang="en-US" dirty="0"/>
          </a:p>
        </p:txBody>
      </p:sp>
      <p:sp>
        <p:nvSpPr>
          <p:cNvPr id="3" name="Content Placeholder 2"/>
          <p:cNvSpPr>
            <a:spLocks noGrp="1"/>
          </p:cNvSpPr>
          <p:nvPr>
            <p:ph idx="1"/>
          </p:nvPr>
        </p:nvSpPr>
        <p:spPr/>
        <p:txBody>
          <a:bodyPr/>
          <a:lstStyle/>
          <a:p>
            <a:r>
              <a:rPr lang="en-US" sz="2800" dirty="0"/>
              <a:t>The relational model in DBMS is an </a:t>
            </a:r>
            <a:r>
              <a:rPr lang="en-US" sz="2800" b="1" dirty="0"/>
              <a:t>abstract model</a:t>
            </a:r>
            <a:r>
              <a:rPr lang="en-US" sz="2800" dirty="0"/>
              <a:t> used to organize and manage the data stored in a database</a:t>
            </a:r>
            <a:r>
              <a:rPr lang="en-US" sz="2800" dirty="0" smtClean="0"/>
              <a:t>.</a:t>
            </a:r>
          </a:p>
          <a:p>
            <a:r>
              <a:rPr lang="en-US" sz="2800" dirty="0" smtClean="0"/>
              <a:t>It </a:t>
            </a:r>
            <a:r>
              <a:rPr lang="en-US" sz="2800" dirty="0"/>
              <a:t>stores data in 2-dimensional inter-related tables, also known as relations in which each row represents an entity and each column represents the properties of the entity</a:t>
            </a:r>
          </a:p>
        </p:txBody>
      </p:sp>
      <p:graphicFrame>
        <p:nvGraphicFramePr>
          <p:cNvPr id="4" name="Table 3"/>
          <p:cNvGraphicFramePr>
            <a:graphicFrameLocks noGrp="1"/>
          </p:cNvGraphicFramePr>
          <p:nvPr>
            <p:extLst>
              <p:ext uri="{D42A27DB-BD31-4B8C-83A1-F6EECF244321}">
                <p14:modId xmlns:p14="http://schemas.microsoft.com/office/powerpoint/2010/main" val="669875010"/>
              </p:ext>
            </p:extLst>
          </p:nvPr>
        </p:nvGraphicFramePr>
        <p:xfrm>
          <a:off x="1757440" y="4533106"/>
          <a:ext cx="7848448" cy="1828800"/>
        </p:xfrm>
        <a:graphic>
          <a:graphicData uri="http://schemas.openxmlformats.org/drawingml/2006/table">
            <a:tbl>
              <a:tblPr>
                <a:tableStyleId>{5940675A-B579-460E-94D1-54222C63F5DA}</a:tableStyleId>
              </a:tblPr>
              <a:tblGrid>
                <a:gridCol w="1962112"/>
                <a:gridCol w="1962112"/>
                <a:gridCol w="1962112"/>
                <a:gridCol w="1962112"/>
              </a:tblGrid>
              <a:tr h="0">
                <a:tc>
                  <a:txBody>
                    <a:bodyPr/>
                    <a:lstStyle/>
                    <a:p>
                      <a:pPr algn="ctr"/>
                      <a:r>
                        <a:rPr lang="en-US" b="1" dirty="0" err="1">
                          <a:effectLst/>
                        </a:rPr>
                        <a:t>EmpNo</a:t>
                      </a:r>
                      <a:endParaRPr lang="en-US" b="1" dirty="0">
                        <a:effectLst/>
                      </a:endParaRPr>
                    </a:p>
                  </a:txBody>
                  <a:tcPr anchor="ctr"/>
                </a:tc>
                <a:tc>
                  <a:txBody>
                    <a:bodyPr/>
                    <a:lstStyle/>
                    <a:p>
                      <a:pPr algn="ctr"/>
                      <a:r>
                        <a:rPr lang="en-US" b="1">
                          <a:effectLst/>
                        </a:rPr>
                        <a:t>EmpName</a:t>
                      </a:r>
                    </a:p>
                  </a:txBody>
                  <a:tcPr anchor="ctr"/>
                </a:tc>
                <a:tc>
                  <a:txBody>
                    <a:bodyPr/>
                    <a:lstStyle/>
                    <a:p>
                      <a:pPr algn="ctr"/>
                      <a:r>
                        <a:rPr lang="en-US" b="1">
                          <a:effectLst/>
                        </a:rPr>
                        <a:t>Age</a:t>
                      </a:r>
                    </a:p>
                  </a:txBody>
                  <a:tcPr anchor="ctr"/>
                </a:tc>
                <a:tc>
                  <a:txBody>
                    <a:bodyPr/>
                    <a:lstStyle/>
                    <a:p>
                      <a:pPr algn="ctr"/>
                      <a:r>
                        <a:rPr lang="en-US" b="1" dirty="0" err="1">
                          <a:effectLst/>
                        </a:rPr>
                        <a:t>Dept</a:t>
                      </a:r>
                      <a:endParaRPr lang="en-US" b="1" dirty="0">
                        <a:effectLst/>
                      </a:endParaRPr>
                    </a:p>
                  </a:txBody>
                  <a:tcPr anchor="ctr"/>
                </a:tc>
              </a:tr>
              <a:tr h="0">
                <a:tc>
                  <a:txBody>
                    <a:bodyPr/>
                    <a:lstStyle/>
                    <a:p>
                      <a:pPr algn="ctr"/>
                      <a:r>
                        <a:rPr lang="en-US">
                          <a:effectLst/>
                        </a:rPr>
                        <a:t>1000</a:t>
                      </a:r>
                    </a:p>
                  </a:txBody>
                  <a:tcPr anchor="ctr"/>
                </a:tc>
                <a:tc>
                  <a:txBody>
                    <a:bodyPr/>
                    <a:lstStyle/>
                    <a:p>
                      <a:pPr algn="ctr"/>
                      <a:r>
                        <a:rPr lang="en-US" dirty="0">
                          <a:effectLst/>
                        </a:rPr>
                        <a:t>Jacob</a:t>
                      </a:r>
                    </a:p>
                  </a:txBody>
                  <a:tcPr anchor="ctr"/>
                </a:tc>
                <a:tc>
                  <a:txBody>
                    <a:bodyPr/>
                    <a:lstStyle/>
                    <a:p>
                      <a:pPr algn="ctr"/>
                      <a:r>
                        <a:rPr lang="en-US">
                          <a:effectLst/>
                        </a:rPr>
                        <a:t>22</a:t>
                      </a:r>
                    </a:p>
                  </a:txBody>
                  <a:tcPr anchor="ctr"/>
                </a:tc>
                <a:tc>
                  <a:txBody>
                    <a:bodyPr/>
                    <a:lstStyle/>
                    <a:p>
                      <a:pPr algn="ctr"/>
                      <a:r>
                        <a:rPr lang="en-US">
                          <a:effectLst/>
                        </a:rPr>
                        <a:t>SE</a:t>
                      </a:r>
                    </a:p>
                  </a:txBody>
                  <a:tcPr anchor="ctr"/>
                </a:tc>
              </a:tr>
              <a:tr h="0">
                <a:tc>
                  <a:txBody>
                    <a:bodyPr/>
                    <a:lstStyle/>
                    <a:p>
                      <a:pPr algn="ctr"/>
                      <a:r>
                        <a:rPr lang="en-US" dirty="0">
                          <a:effectLst/>
                        </a:rPr>
                        <a:t>1001</a:t>
                      </a:r>
                    </a:p>
                  </a:txBody>
                  <a:tcPr anchor="ctr"/>
                </a:tc>
                <a:tc>
                  <a:txBody>
                    <a:bodyPr/>
                    <a:lstStyle/>
                    <a:p>
                      <a:pPr algn="ctr"/>
                      <a:r>
                        <a:rPr lang="en-US">
                          <a:effectLst/>
                        </a:rPr>
                        <a:t>William</a:t>
                      </a:r>
                    </a:p>
                  </a:txBody>
                  <a:tcPr anchor="ctr"/>
                </a:tc>
                <a:tc>
                  <a:txBody>
                    <a:bodyPr/>
                    <a:lstStyle/>
                    <a:p>
                      <a:pPr algn="ctr"/>
                      <a:r>
                        <a:rPr lang="en-US">
                          <a:effectLst/>
                        </a:rPr>
                        <a:t>23</a:t>
                      </a:r>
                    </a:p>
                  </a:txBody>
                  <a:tcPr anchor="ctr"/>
                </a:tc>
                <a:tc>
                  <a:txBody>
                    <a:bodyPr/>
                    <a:lstStyle/>
                    <a:p>
                      <a:pPr algn="ctr"/>
                      <a:r>
                        <a:rPr lang="en-US">
                          <a:effectLst/>
                        </a:rPr>
                        <a:t>Fin</a:t>
                      </a:r>
                    </a:p>
                  </a:txBody>
                  <a:tcPr anchor="ctr"/>
                </a:tc>
              </a:tr>
              <a:tr h="0">
                <a:tc>
                  <a:txBody>
                    <a:bodyPr/>
                    <a:lstStyle/>
                    <a:p>
                      <a:pPr algn="ctr"/>
                      <a:r>
                        <a:rPr lang="en-US">
                          <a:effectLst/>
                        </a:rPr>
                        <a:t>1002</a:t>
                      </a:r>
                    </a:p>
                  </a:txBody>
                  <a:tcPr anchor="ctr"/>
                </a:tc>
                <a:tc>
                  <a:txBody>
                    <a:bodyPr/>
                    <a:lstStyle/>
                    <a:p>
                      <a:pPr algn="ctr"/>
                      <a:r>
                        <a:rPr lang="en-US">
                          <a:effectLst/>
                        </a:rPr>
                        <a:t>Jon</a:t>
                      </a:r>
                    </a:p>
                  </a:txBody>
                  <a:tcPr anchor="ctr"/>
                </a:tc>
                <a:tc>
                  <a:txBody>
                    <a:bodyPr/>
                    <a:lstStyle/>
                    <a:p>
                      <a:pPr algn="ctr"/>
                      <a:r>
                        <a:rPr lang="en-US">
                          <a:effectLst/>
                        </a:rPr>
                        <a:t>24</a:t>
                      </a:r>
                    </a:p>
                  </a:txBody>
                  <a:tcPr anchor="ctr"/>
                </a:tc>
                <a:tc>
                  <a:txBody>
                    <a:bodyPr/>
                    <a:lstStyle/>
                    <a:p>
                      <a:pPr algn="ctr"/>
                      <a:r>
                        <a:rPr lang="en-US">
                          <a:effectLst/>
                        </a:rPr>
                        <a:t>HR</a:t>
                      </a:r>
                    </a:p>
                  </a:txBody>
                  <a:tcPr anchor="ctr"/>
                </a:tc>
              </a:tr>
              <a:tr h="0">
                <a:tc>
                  <a:txBody>
                    <a:bodyPr/>
                    <a:lstStyle/>
                    <a:p>
                      <a:pPr algn="ctr"/>
                      <a:r>
                        <a:rPr lang="en-US">
                          <a:effectLst/>
                        </a:rPr>
                        <a:t>1003</a:t>
                      </a:r>
                    </a:p>
                  </a:txBody>
                  <a:tcPr anchor="ctr"/>
                </a:tc>
                <a:tc>
                  <a:txBody>
                    <a:bodyPr/>
                    <a:lstStyle/>
                    <a:p>
                      <a:pPr algn="ctr"/>
                      <a:r>
                        <a:rPr lang="en-US">
                          <a:effectLst/>
                        </a:rPr>
                        <a:t>Harrold</a:t>
                      </a:r>
                    </a:p>
                  </a:txBody>
                  <a:tcPr anchor="ctr"/>
                </a:tc>
                <a:tc>
                  <a:txBody>
                    <a:bodyPr/>
                    <a:lstStyle/>
                    <a:p>
                      <a:pPr algn="ctr"/>
                      <a:r>
                        <a:rPr lang="en-US">
                          <a:effectLst/>
                        </a:rPr>
                        <a:t>19</a:t>
                      </a:r>
                    </a:p>
                  </a:txBody>
                  <a:tcPr anchor="ctr"/>
                </a:tc>
                <a:tc>
                  <a:txBody>
                    <a:bodyPr/>
                    <a:lstStyle/>
                    <a:p>
                      <a:pPr algn="ctr"/>
                      <a:r>
                        <a:rPr lang="en-US" dirty="0">
                          <a:effectLst/>
                        </a:rPr>
                        <a:t>Fin</a:t>
                      </a:r>
                    </a:p>
                  </a:txBody>
                  <a:tcPr anchor="ctr"/>
                </a:tc>
              </a:tr>
            </a:tbl>
          </a:graphicData>
        </a:graphic>
      </p:graphicFrame>
    </p:spTree>
    <p:extLst>
      <p:ext uri="{BB962C8B-B14F-4D97-AF65-F5344CB8AC3E}">
        <p14:creationId xmlns:p14="http://schemas.microsoft.com/office/powerpoint/2010/main" val="151579711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Keys </a:t>
            </a:r>
            <a:endParaRPr lang="en-US" dirty="0"/>
          </a:p>
        </p:txBody>
      </p:sp>
      <p:sp>
        <p:nvSpPr>
          <p:cNvPr id="3" name="Content Placeholder 2"/>
          <p:cNvSpPr>
            <a:spLocks noGrp="1"/>
          </p:cNvSpPr>
          <p:nvPr>
            <p:ph idx="1"/>
          </p:nvPr>
        </p:nvSpPr>
        <p:spPr/>
        <p:txBody>
          <a:bodyPr/>
          <a:lstStyle/>
          <a:p>
            <a:r>
              <a:rPr lang="en-US" sz="2800" dirty="0"/>
              <a:t>Keys are one of the basic requirements of a relational database model. </a:t>
            </a:r>
            <a:endParaRPr lang="en-US" sz="2800" dirty="0" smtClean="0"/>
          </a:p>
          <a:p>
            <a:r>
              <a:rPr lang="en-US" sz="2800" dirty="0" smtClean="0"/>
              <a:t>It </a:t>
            </a:r>
            <a:r>
              <a:rPr lang="en-US" sz="2800" dirty="0"/>
              <a:t>is widely used to identify the tuples(rows) uniquely in the table</a:t>
            </a:r>
            <a:endParaRPr lang="en-US" sz="2800" dirty="0" smtClean="0"/>
          </a:p>
          <a:p>
            <a:pPr lvl="1"/>
            <a:r>
              <a:rPr lang="en-US" sz="2400" dirty="0" smtClean="0"/>
              <a:t>Primary key</a:t>
            </a:r>
          </a:p>
          <a:p>
            <a:pPr lvl="1"/>
            <a:r>
              <a:rPr lang="en-US" sz="2400" dirty="0" smtClean="0"/>
              <a:t>Foreign Key</a:t>
            </a:r>
          </a:p>
          <a:p>
            <a:pPr lvl="1"/>
            <a:r>
              <a:rPr lang="en-US" sz="2400" dirty="0" smtClean="0"/>
              <a:t>Super Key</a:t>
            </a:r>
          </a:p>
          <a:p>
            <a:pPr lvl="1"/>
            <a:r>
              <a:rPr lang="en-US" sz="2400" dirty="0" smtClean="0"/>
              <a:t>Candidate Key</a:t>
            </a:r>
          </a:p>
          <a:p>
            <a:pPr lvl="1"/>
            <a:r>
              <a:rPr lang="en-US" sz="2400" dirty="0" smtClean="0"/>
              <a:t>Alternate Key</a:t>
            </a:r>
          </a:p>
          <a:p>
            <a:pPr lvl="1"/>
            <a:r>
              <a:rPr lang="en-US" sz="2400" dirty="0" smtClean="0"/>
              <a:t>Composite key</a:t>
            </a:r>
          </a:p>
          <a:p>
            <a:endParaRPr lang="en-US" sz="2800" dirty="0"/>
          </a:p>
        </p:txBody>
      </p:sp>
    </p:spTree>
    <p:extLst>
      <p:ext uri="{BB962C8B-B14F-4D97-AF65-F5344CB8AC3E}">
        <p14:creationId xmlns:p14="http://schemas.microsoft.com/office/powerpoint/2010/main" val="351998595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keys?</a:t>
            </a:r>
            <a:endParaRPr lang="en-US" dirty="0"/>
          </a:p>
        </p:txBody>
      </p:sp>
      <p:sp>
        <p:nvSpPr>
          <p:cNvPr id="3" name="Content Placeholder 2"/>
          <p:cNvSpPr>
            <a:spLocks noGrp="1"/>
          </p:cNvSpPr>
          <p:nvPr>
            <p:ph idx="1"/>
          </p:nvPr>
        </p:nvSpPr>
        <p:spPr/>
        <p:txBody>
          <a:bodyPr/>
          <a:lstStyle/>
          <a:p>
            <a:r>
              <a:rPr lang="en-US" dirty="0" smtClean="0"/>
              <a:t>Helps with unique identification of data</a:t>
            </a:r>
          </a:p>
          <a:p>
            <a:r>
              <a:rPr lang="en-US" dirty="0" smtClean="0"/>
              <a:t>Helps to avoid redundancy</a:t>
            </a:r>
          </a:p>
          <a:p>
            <a:r>
              <a:rPr lang="en-US" dirty="0"/>
              <a:t>It is also used to establish and identify relationships between tables.</a:t>
            </a:r>
          </a:p>
        </p:txBody>
      </p:sp>
    </p:spTree>
    <p:extLst>
      <p:ext uri="{BB962C8B-B14F-4D97-AF65-F5344CB8AC3E}">
        <p14:creationId xmlns:p14="http://schemas.microsoft.com/office/powerpoint/2010/main" val="370802776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Key</a:t>
            </a:r>
            <a:endParaRPr lang="en-US" dirty="0"/>
          </a:p>
        </p:txBody>
      </p:sp>
      <p:sp>
        <p:nvSpPr>
          <p:cNvPr id="3" name="Content Placeholder 2"/>
          <p:cNvSpPr>
            <a:spLocks noGrp="1"/>
          </p:cNvSpPr>
          <p:nvPr>
            <p:ph idx="1"/>
          </p:nvPr>
        </p:nvSpPr>
        <p:spPr/>
        <p:txBody>
          <a:bodyPr/>
          <a:lstStyle/>
          <a:p>
            <a:r>
              <a:rPr lang="en-US" dirty="0" smtClean="0"/>
              <a:t>Any attribute that uniquely identifies a record in a table.</a:t>
            </a:r>
          </a:p>
          <a:p>
            <a:r>
              <a:rPr lang="en-US" dirty="0" smtClean="0"/>
              <a:t>E.g. : </a:t>
            </a:r>
            <a:r>
              <a:rPr lang="en-US" dirty="0" err="1" smtClean="0"/>
              <a:t>RegNo</a:t>
            </a:r>
            <a:r>
              <a:rPr lang="en-US" dirty="0" smtClean="0"/>
              <a:t>. In Student table, </a:t>
            </a:r>
            <a:r>
              <a:rPr lang="en-US" dirty="0" err="1" smtClean="0"/>
              <a:t>Adhaar</a:t>
            </a:r>
            <a:r>
              <a:rPr lang="en-US" dirty="0" smtClean="0"/>
              <a:t> ID of Indians (When </a:t>
            </a:r>
            <a:r>
              <a:rPr lang="en-US" dirty="0" err="1" smtClean="0"/>
              <a:t>Adhaar</a:t>
            </a:r>
            <a:r>
              <a:rPr lang="en-US" dirty="0" smtClean="0"/>
              <a:t> is mandated), SSN of Americans, </a:t>
            </a:r>
            <a:r>
              <a:rPr lang="en-US" dirty="0" err="1" smtClean="0"/>
              <a:t>EmpId</a:t>
            </a:r>
            <a:r>
              <a:rPr lang="en-US" dirty="0" smtClean="0"/>
              <a:t> of an Employee etc.,</a:t>
            </a:r>
          </a:p>
        </p:txBody>
      </p:sp>
      <p:pic>
        <p:nvPicPr>
          <p:cNvPr id="3074" name="Picture 2" descr="DBMS Key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9244" y="3733800"/>
            <a:ext cx="571500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90811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 or Wrong?! Guess</a:t>
            </a:r>
            <a:endParaRPr lang="en-US" dirty="0"/>
          </a:p>
        </p:txBody>
      </p:sp>
      <p:sp>
        <p:nvSpPr>
          <p:cNvPr id="3" name="Content Placeholder 2"/>
          <p:cNvSpPr>
            <a:spLocks noGrp="1"/>
          </p:cNvSpPr>
          <p:nvPr>
            <p:ph idx="1"/>
          </p:nvPr>
        </p:nvSpPr>
        <p:spPr>
          <a:xfrm>
            <a:off x="464457" y="2054682"/>
            <a:ext cx="10972800" cy="4160382"/>
          </a:xfrm>
        </p:spPr>
        <p:txBody>
          <a:bodyPr/>
          <a:lstStyle/>
          <a:p>
            <a:r>
              <a:rPr lang="en-US" sz="2800" dirty="0" smtClean="0"/>
              <a:t>Can we </a:t>
            </a:r>
            <a:r>
              <a:rPr lang="en-US" sz="2800" dirty="0"/>
              <a:t>can think of License No. or Passport No. as Primary key</a:t>
            </a:r>
            <a:r>
              <a:rPr lang="en-US" sz="2800" dirty="0" smtClean="0"/>
              <a:t>!??</a:t>
            </a:r>
          </a:p>
          <a:p>
            <a:endParaRPr lang="en-US" sz="2800" dirty="0" smtClean="0"/>
          </a:p>
          <a:p>
            <a:endParaRPr lang="en-US" sz="2800" dirty="0"/>
          </a:p>
          <a:p>
            <a:r>
              <a:rPr lang="en-US" sz="2800" dirty="0" smtClean="0"/>
              <a:t>No! </a:t>
            </a:r>
            <a:r>
              <a:rPr lang="en-US" sz="2800" dirty="0"/>
              <a:t>that cant be taken as Primary key</a:t>
            </a:r>
            <a:r>
              <a:rPr lang="en-US" sz="2800" dirty="0" smtClean="0"/>
              <a:t>!</a:t>
            </a:r>
          </a:p>
          <a:p>
            <a:r>
              <a:rPr lang="en-US" sz="2800" dirty="0" smtClean="0"/>
              <a:t>Reason : We </a:t>
            </a:r>
            <a:r>
              <a:rPr lang="en-US" sz="2800" dirty="0" smtClean="0"/>
              <a:t>cant assure every student or an employee of student table or employee table will possess passport or driving </a:t>
            </a:r>
            <a:r>
              <a:rPr lang="en-US" sz="2800" dirty="0" smtClean="0"/>
              <a:t>license.</a:t>
            </a:r>
            <a:endParaRPr lang="en-US" sz="2800" dirty="0" smtClean="0"/>
          </a:p>
          <a:p>
            <a:r>
              <a:rPr lang="en-US" sz="2800" dirty="0" smtClean="0"/>
              <a:t>But when you are an employee or student the respective ids are </a:t>
            </a:r>
            <a:r>
              <a:rPr lang="en-US" sz="2800" b="1" dirty="0" smtClean="0"/>
              <a:t>mandated</a:t>
            </a:r>
            <a:r>
              <a:rPr lang="en-US" sz="2800" dirty="0" smtClean="0"/>
              <a:t>!</a:t>
            </a:r>
            <a:endParaRPr lang="en-US" sz="2800" dirty="0"/>
          </a:p>
          <a:p>
            <a:endParaRPr lang="en-US" sz="2800" dirty="0"/>
          </a:p>
        </p:txBody>
      </p:sp>
    </p:spTree>
    <p:extLst>
      <p:ext uri="{BB962C8B-B14F-4D97-AF65-F5344CB8AC3E}">
        <p14:creationId xmlns:p14="http://schemas.microsoft.com/office/powerpoint/2010/main" val="375890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Candidate Key</a:t>
            </a:r>
            <a:endParaRPr lang="en-US" dirty="0"/>
          </a:p>
        </p:txBody>
      </p:sp>
      <p:sp>
        <p:nvSpPr>
          <p:cNvPr id="3" name="Content Placeholder 2"/>
          <p:cNvSpPr>
            <a:spLocks noGrp="1"/>
          </p:cNvSpPr>
          <p:nvPr>
            <p:ph idx="1"/>
          </p:nvPr>
        </p:nvSpPr>
        <p:spPr>
          <a:xfrm>
            <a:off x="464456" y="2054681"/>
            <a:ext cx="7036482" cy="4431844"/>
          </a:xfrm>
        </p:spPr>
        <p:txBody>
          <a:bodyPr/>
          <a:lstStyle/>
          <a:p>
            <a:r>
              <a:rPr lang="en-US" sz="2400" dirty="0"/>
              <a:t>A candidate key is an attribute or set of attributes that can uniquely identify a tuple.</a:t>
            </a:r>
          </a:p>
          <a:p>
            <a:r>
              <a:rPr lang="en-US" sz="2400" dirty="0"/>
              <a:t>Except for the primary key, the remaining attributes are considered a candidate key</a:t>
            </a:r>
            <a:r>
              <a:rPr lang="en-US" sz="2400" dirty="0" smtClean="0"/>
              <a:t>.</a:t>
            </a:r>
          </a:p>
          <a:p>
            <a:r>
              <a:rPr lang="en-US" sz="2400" dirty="0" smtClean="0"/>
              <a:t>The </a:t>
            </a:r>
            <a:r>
              <a:rPr lang="en-US" sz="2400" dirty="0"/>
              <a:t>candidate keys are as strong as the primary key</a:t>
            </a:r>
            <a:r>
              <a:rPr lang="en-US" sz="2400" dirty="0" smtClean="0"/>
              <a:t>.</a:t>
            </a:r>
          </a:p>
          <a:p>
            <a:r>
              <a:rPr lang="en-US" sz="2400" dirty="0"/>
              <a:t>In the EMPLOYEE table, id is best suited for the primary key. The rest of the attributes, like SSN, </a:t>
            </a:r>
            <a:r>
              <a:rPr lang="en-US" sz="2400" dirty="0" err="1"/>
              <a:t>Passport_Number</a:t>
            </a:r>
            <a:r>
              <a:rPr lang="en-US" sz="2400" dirty="0"/>
              <a:t>, </a:t>
            </a:r>
            <a:r>
              <a:rPr lang="en-US" sz="2400" dirty="0" err="1"/>
              <a:t>License_Number</a:t>
            </a:r>
            <a:r>
              <a:rPr lang="en-US" sz="2400" dirty="0"/>
              <a:t>, etc., are considered a candidate </a:t>
            </a:r>
            <a:r>
              <a:rPr lang="en-US" sz="2400" dirty="0" smtClean="0"/>
              <a:t>key</a:t>
            </a:r>
          </a:p>
          <a:p>
            <a:r>
              <a:rPr lang="en-US" sz="2400" b="1" dirty="0" smtClean="0"/>
              <a:t>Minimal super key is candidate key</a:t>
            </a:r>
            <a:endParaRPr lang="en-US" sz="2400" b="1" dirty="0"/>
          </a:p>
        </p:txBody>
      </p:sp>
      <p:pic>
        <p:nvPicPr>
          <p:cNvPr id="4098" name="Picture 2" descr="DBMS Key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5099" y="2178049"/>
            <a:ext cx="4286250" cy="332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351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independence</a:t>
            </a:r>
            <a:endParaRPr lang="en-US" dirty="0"/>
          </a:p>
        </p:txBody>
      </p:sp>
      <p:sp>
        <p:nvSpPr>
          <p:cNvPr id="3" name="Content Placeholder 2"/>
          <p:cNvSpPr>
            <a:spLocks noGrp="1"/>
          </p:cNvSpPr>
          <p:nvPr>
            <p:ph idx="1"/>
          </p:nvPr>
        </p:nvSpPr>
        <p:spPr/>
        <p:txBody>
          <a:bodyPr/>
          <a:lstStyle/>
          <a:p>
            <a:r>
              <a:rPr lang="en-US" dirty="0"/>
              <a:t>The ability to modify the schema definition of a DBMS at one level, without affecting the schema definition of the next higher level is called data </a:t>
            </a:r>
            <a:r>
              <a:rPr lang="en-US" dirty="0" smtClean="0"/>
              <a:t>independence</a:t>
            </a:r>
          </a:p>
          <a:p>
            <a:r>
              <a:rPr lang="en-US" dirty="0"/>
              <a:t>D</a:t>
            </a:r>
            <a:r>
              <a:rPr lang="en-US" dirty="0" smtClean="0"/>
              <a:t>ata </a:t>
            </a:r>
            <a:r>
              <a:rPr lang="en-US" dirty="0"/>
              <a:t>independence aids in the separation of data from the applications that use it</a:t>
            </a:r>
            <a:r>
              <a:rPr lang="en-US" dirty="0" smtClean="0"/>
              <a:t>.</a:t>
            </a:r>
          </a:p>
          <a:p>
            <a:r>
              <a:rPr lang="en-US" dirty="0" smtClean="0"/>
              <a:t>Schema : </a:t>
            </a:r>
            <a:r>
              <a:rPr lang="en-US" dirty="0"/>
              <a:t>O</a:t>
            </a:r>
            <a:r>
              <a:rPr lang="en-US" dirty="0" smtClean="0"/>
              <a:t>verall structure of the data</a:t>
            </a:r>
            <a:endParaRPr lang="en-US" dirty="0"/>
          </a:p>
        </p:txBody>
      </p:sp>
    </p:spTree>
    <p:extLst>
      <p:ext uri="{BB962C8B-B14F-4D97-AF65-F5344CB8AC3E}">
        <p14:creationId xmlns:p14="http://schemas.microsoft.com/office/powerpoint/2010/main" val="25604934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 Key</a:t>
            </a:r>
            <a:endParaRPr lang="en-US" dirty="0"/>
          </a:p>
        </p:txBody>
      </p:sp>
      <p:sp>
        <p:nvSpPr>
          <p:cNvPr id="3" name="Content Placeholder 2"/>
          <p:cNvSpPr>
            <a:spLocks noGrp="1"/>
          </p:cNvSpPr>
          <p:nvPr>
            <p:ph idx="1"/>
          </p:nvPr>
        </p:nvSpPr>
        <p:spPr>
          <a:xfrm>
            <a:off x="464457" y="2054681"/>
            <a:ext cx="6807881" cy="4176713"/>
          </a:xfrm>
        </p:spPr>
        <p:txBody>
          <a:bodyPr/>
          <a:lstStyle/>
          <a:p>
            <a:r>
              <a:rPr lang="en-US" sz="2400" dirty="0"/>
              <a:t>Super key is an attribute set that can uniquely identify a tuple</a:t>
            </a:r>
            <a:r>
              <a:rPr lang="en-US" sz="2400" dirty="0" smtClean="0"/>
              <a:t>.</a:t>
            </a:r>
          </a:p>
          <a:p>
            <a:r>
              <a:rPr lang="en-US" sz="2400" dirty="0" smtClean="0"/>
              <a:t>A </a:t>
            </a:r>
            <a:r>
              <a:rPr lang="en-US" sz="2400" dirty="0"/>
              <a:t>super key is a superset of a candidate key.</a:t>
            </a:r>
          </a:p>
          <a:p>
            <a:r>
              <a:rPr lang="en-US" sz="2400" dirty="0"/>
              <a:t>In the above EMPLOYEE table, for(EMPLOEE_ID, EMPLOYEE_NAME), the name of two employees can be the same, but their </a:t>
            </a:r>
            <a:r>
              <a:rPr lang="en-US" sz="2400" dirty="0" smtClean="0"/>
              <a:t>EMPLOYEE_ID </a:t>
            </a:r>
            <a:r>
              <a:rPr lang="en-US" sz="2400" dirty="0"/>
              <a:t>can't be the same. </a:t>
            </a:r>
            <a:endParaRPr lang="en-US" sz="2400" dirty="0" smtClean="0"/>
          </a:p>
          <a:p>
            <a:r>
              <a:rPr lang="en-US" sz="2400" dirty="0" smtClean="0"/>
              <a:t>Hence</a:t>
            </a:r>
            <a:r>
              <a:rPr lang="en-US" sz="2400" dirty="0"/>
              <a:t>, this combination can also be a key</a:t>
            </a:r>
            <a:br>
              <a:rPr lang="en-US" sz="2400" dirty="0"/>
            </a:br>
            <a:endParaRPr lang="en-US" sz="2400" dirty="0"/>
          </a:p>
        </p:txBody>
      </p:sp>
      <p:pic>
        <p:nvPicPr>
          <p:cNvPr id="5122" name="Picture 2" descr="DBMS Key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663" y="2393612"/>
            <a:ext cx="4448127" cy="315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55460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 Key Vs. Candidate Key</a:t>
            </a:r>
            <a:endParaRPr lang="en-US" dirty="0"/>
          </a:p>
        </p:txBody>
      </p:sp>
      <p:sp>
        <p:nvSpPr>
          <p:cNvPr id="3" name="Content Placeholder 2"/>
          <p:cNvSpPr>
            <a:spLocks noGrp="1"/>
          </p:cNvSpPr>
          <p:nvPr>
            <p:ph idx="1"/>
          </p:nvPr>
        </p:nvSpPr>
        <p:spPr/>
        <p:txBody>
          <a:bodyPr/>
          <a:lstStyle/>
          <a:p>
            <a:r>
              <a:rPr lang="en-US" sz="2800" dirty="0" smtClean="0"/>
              <a:t>Assume a College that follows the following pattern of giving </a:t>
            </a:r>
            <a:r>
              <a:rPr lang="en-US" sz="2800" dirty="0" err="1" smtClean="0"/>
              <a:t>rollnos</a:t>
            </a:r>
            <a:r>
              <a:rPr lang="en-US" sz="2800" dirty="0" smtClean="0"/>
              <a:t> for students.</a:t>
            </a:r>
          </a:p>
          <a:p>
            <a:r>
              <a:rPr lang="en-US" sz="2800" dirty="0" smtClean="0"/>
              <a:t>Students are given unique </a:t>
            </a:r>
            <a:r>
              <a:rPr lang="en-US" sz="2800" dirty="0" err="1" smtClean="0"/>
              <a:t>rollnos</a:t>
            </a:r>
            <a:r>
              <a:rPr lang="en-US" sz="2800" dirty="0" smtClean="0"/>
              <a:t>. in a department starting from 1 and same pattern continues for other departments.</a:t>
            </a:r>
          </a:p>
          <a:p>
            <a:r>
              <a:rPr lang="en-US" sz="2800" dirty="0" smtClean="0"/>
              <a:t>So to uniquely identify a student in a college we need 2 attributes for sure say </a:t>
            </a:r>
            <a:r>
              <a:rPr lang="en-US" sz="2800" dirty="0" err="1" smtClean="0"/>
              <a:t>rollno</a:t>
            </a:r>
            <a:r>
              <a:rPr lang="en-US" sz="2800" dirty="0" smtClean="0"/>
              <a:t> and department.</a:t>
            </a:r>
          </a:p>
          <a:p>
            <a:r>
              <a:rPr lang="en-US" sz="2800" b="1" dirty="0" smtClean="0"/>
              <a:t>Super key shall be {</a:t>
            </a:r>
            <a:r>
              <a:rPr lang="en-US" sz="2800" b="1" dirty="0" err="1" smtClean="0"/>
              <a:t>rollno</a:t>
            </a:r>
            <a:r>
              <a:rPr lang="en-US" sz="2800" b="1" dirty="0" smtClean="0"/>
              <a:t>., </a:t>
            </a:r>
            <a:r>
              <a:rPr lang="en-US" sz="2800" b="1" dirty="0" err="1" smtClean="0"/>
              <a:t>department_id</a:t>
            </a:r>
            <a:r>
              <a:rPr lang="en-US" sz="2800" b="1" dirty="0" smtClean="0"/>
              <a:t>, </a:t>
            </a:r>
            <a:r>
              <a:rPr lang="en-US" sz="2800" b="1" dirty="0" err="1" smtClean="0"/>
              <a:t>adhaar</a:t>
            </a:r>
            <a:r>
              <a:rPr lang="en-US" sz="2800" b="1" dirty="0" smtClean="0"/>
              <a:t> no., Phone no.}</a:t>
            </a:r>
          </a:p>
          <a:p>
            <a:r>
              <a:rPr lang="en-US" sz="2800" b="1" dirty="0" smtClean="0"/>
              <a:t>Candidate key will be {</a:t>
            </a:r>
            <a:r>
              <a:rPr lang="en-US" sz="2800" b="1" dirty="0" err="1" smtClean="0"/>
              <a:t>rollno</a:t>
            </a:r>
            <a:r>
              <a:rPr lang="en-US" sz="2800" b="1" dirty="0" smtClean="0"/>
              <a:t>.,</a:t>
            </a:r>
            <a:r>
              <a:rPr lang="en-US" sz="2800" b="1" dirty="0" err="1" smtClean="0"/>
              <a:t>department_id</a:t>
            </a:r>
            <a:r>
              <a:rPr lang="en-US" sz="2800" b="1" dirty="0" smtClean="0"/>
              <a:t>}</a:t>
            </a:r>
          </a:p>
          <a:p>
            <a:r>
              <a:rPr lang="en-US" sz="2800" dirty="0" smtClean="0"/>
              <a:t>And </a:t>
            </a:r>
            <a:r>
              <a:rPr lang="en-US" sz="2800" dirty="0"/>
              <a:t>h</a:t>
            </a:r>
            <a:r>
              <a:rPr lang="en-US" sz="2800" dirty="0" smtClean="0"/>
              <a:t>ence  minimal super key is candidate key!!</a:t>
            </a:r>
            <a:endParaRPr lang="en-US" sz="2800" dirty="0"/>
          </a:p>
        </p:txBody>
      </p:sp>
    </p:spTree>
    <p:extLst>
      <p:ext uri="{BB962C8B-B14F-4D97-AF65-F5344CB8AC3E}">
        <p14:creationId xmlns:p14="http://schemas.microsoft.com/office/powerpoint/2010/main" val="163672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Relation between Super, Candidate and Primary keys</a:t>
            </a:r>
            <a:endParaRPr lang="en-US" sz="3600" dirty="0"/>
          </a:p>
        </p:txBody>
      </p:sp>
      <p:pic>
        <p:nvPicPr>
          <p:cNvPr id="6146" name="Picture 2" descr="Relation between Primary Key, Candidate Key and Super Key"/>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7357" y="2168525"/>
            <a:ext cx="8765268" cy="434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94055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game for keys! Guess it yes or no!</a:t>
            </a:r>
            <a:endParaRPr lang="en-US" dirty="0"/>
          </a:p>
        </p:txBody>
      </p:sp>
      <p:sp>
        <p:nvSpPr>
          <p:cNvPr id="3" name="Content Placeholder 2"/>
          <p:cNvSpPr>
            <a:spLocks noGrp="1"/>
          </p:cNvSpPr>
          <p:nvPr>
            <p:ph idx="1"/>
          </p:nvPr>
        </p:nvSpPr>
        <p:spPr/>
        <p:txBody>
          <a:bodyPr/>
          <a:lstStyle/>
          <a:p>
            <a:r>
              <a:rPr lang="en-US" dirty="0" smtClean="0"/>
              <a:t>Is  super key a candidate key?</a:t>
            </a:r>
          </a:p>
          <a:p>
            <a:r>
              <a:rPr lang="en-US" dirty="0" smtClean="0"/>
              <a:t>Is a candidate key a super key?</a:t>
            </a:r>
          </a:p>
          <a:p>
            <a:r>
              <a:rPr lang="en-US" dirty="0" smtClean="0"/>
              <a:t>Is a primary key a candidate key?</a:t>
            </a:r>
          </a:p>
          <a:p>
            <a:r>
              <a:rPr lang="en-US" dirty="0" smtClean="0"/>
              <a:t>Is a candidate key a primary key?</a:t>
            </a:r>
          </a:p>
          <a:p>
            <a:r>
              <a:rPr lang="en-US" dirty="0" smtClean="0"/>
              <a:t>Is a primary key a super key?</a:t>
            </a:r>
          </a:p>
          <a:p>
            <a:r>
              <a:rPr lang="en-US" dirty="0" smtClean="0"/>
              <a:t>Is a super key a primary key?</a:t>
            </a:r>
            <a:endParaRPr lang="en-US" dirty="0"/>
          </a:p>
        </p:txBody>
      </p:sp>
      <p:sp>
        <p:nvSpPr>
          <p:cNvPr id="4" name="Rectangle 3"/>
          <p:cNvSpPr/>
          <p:nvPr/>
        </p:nvSpPr>
        <p:spPr>
          <a:xfrm>
            <a:off x="7572375" y="2386013"/>
            <a:ext cx="3314700" cy="30432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lgn="ctr">
              <a:buFont typeface="Arial" panose="020B0604020202020204" pitchFamily="34" charset="0"/>
              <a:buChar char="•"/>
            </a:pPr>
            <a:r>
              <a:rPr lang="en-US" sz="3200" dirty="0" smtClean="0"/>
              <a:t>No</a:t>
            </a:r>
          </a:p>
          <a:p>
            <a:pPr marL="285750" indent="-285750" algn="ctr">
              <a:buFont typeface="Arial" panose="020B0604020202020204" pitchFamily="34" charset="0"/>
              <a:buChar char="•"/>
            </a:pPr>
            <a:r>
              <a:rPr lang="en-US" sz="3200" dirty="0" smtClean="0"/>
              <a:t>Yes</a:t>
            </a:r>
          </a:p>
          <a:p>
            <a:pPr marL="285750" indent="-285750" algn="ctr">
              <a:buFont typeface="Arial" panose="020B0604020202020204" pitchFamily="34" charset="0"/>
              <a:buChar char="•"/>
            </a:pPr>
            <a:r>
              <a:rPr lang="en-US" sz="3200" dirty="0" smtClean="0"/>
              <a:t>Yes</a:t>
            </a:r>
          </a:p>
          <a:p>
            <a:pPr marL="285750" indent="-285750" algn="ctr">
              <a:buFont typeface="Arial" panose="020B0604020202020204" pitchFamily="34" charset="0"/>
              <a:buChar char="•"/>
            </a:pPr>
            <a:r>
              <a:rPr lang="en-US" sz="3200" dirty="0" smtClean="0"/>
              <a:t>No</a:t>
            </a:r>
          </a:p>
          <a:p>
            <a:pPr marL="285750" indent="-285750" algn="ctr">
              <a:buFont typeface="Arial" panose="020B0604020202020204" pitchFamily="34" charset="0"/>
              <a:buChar char="•"/>
            </a:pPr>
            <a:r>
              <a:rPr lang="en-US" sz="3200" dirty="0" smtClean="0"/>
              <a:t>Yes</a:t>
            </a:r>
          </a:p>
          <a:p>
            <a:pPr marL="285750" indent="-285750" algn="ctr">
              <a:buFont typeface="Arial" panose="020B0604020202020204" pitchFamily="34" charset="0"/>
              <a:buChar char="•"/>
            </a:pPr>
            <a:r>
              <a:rPr lang="en-US" sz="3200" dirty="0" smtClean="0"/>
              <a:t>No</a:t>
            </a:r>
            <a:endParaRPr lang="en-US" sz="3200" dirty="0"/>
          </a:p>
        </p:txBody>
      </p:sp>
    </p:spTree>
    <p:extLst>
      <p:ext uri="{BB962C8B-B14F-4D97-AF65-F5344CB8AC3E}">
        <p14:creationId xmlns:p14="http://schemas.microsoft.com/office/powerpoint/2010/main" val="426551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additive="base">
                                        <p:cTn id="1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1000"/>
                                        <p:tgtEl>
                                          <p:spTgt spid="4">
                                            <p:txEl>
                                              <p:pRg st="1" end="1"/>
                                            </p:txEl>
                                          </p:spTgt>
                                        </p:tgtEl>
                                      </p:cBhvr>
                                    </p:animEffect>
                                    <p:anim calcmode="lin" valueType="num">
                                      <p:cBhvr>
                                        <p:cTn id="2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 calcmode="lin" valueType="num">
                                      <p:cBhvr additive="base">
                                        <p:cTn id="2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animEffect transition="in" filter="fade">
                                      <p:cBhvr>
                                        <p:cTn id="33" dur="1000"/>
                                        <p:tgtEl>
                                          <p:spTgt spid="4">
                                            <p:txEl>
                                              <p:pRg st="3" end="3"/>
                                            </p:txEl>
                                          </p:spTgt>
                                        </p:tgtEl>
                                      </p:cBhvr>
                                    </p:animEffect>
                                    <p:anim calcmode="lin" valueType="num">
                                      <p:cBhvr>
                                        <p:cTn id="34"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fade">
                                      <p:cBhvr>
                                        <p:cTn id="40" dur="1000"/>
                                        <p:tgtEl>
                                          <p:spTgt spid="4">
                                            <p:txEl>
                                              <p:pRg st="4" end="4"/>
                                            </p:txEl>
                                          </p:spTgt>
                                        </p:tgtEl>
                                      </p:cBhvr>
                                    </p:animEffect>
                                    <p:anim calcmode="lin" valueType="num">
                                      <p:cBhvr>
                                        <p:cTn id="41"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 calcmode="lin" valueType="num">
                                      <p:cBhvr additive="base">
                                        <p:cTn id="4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 vs. Primary Key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70224990"/>
              </p:ext>
            </p:extLst>
          </p:nvPr>
        </p:nvGraphicFramePr>
        <p:xfrm>
          <a:off x="828673" y="2121062"/>
          <a:ext cx="10158414" cy="4012086"/>
        </p:xfrm>
        <a:graphic>
          <a:graphicData uri="http://schemas.openxmlformats.org/drawingml/2006/table">
            <a:tbl>
              <a:tblPr>
                <a:tableStyleId>{616DA210-FB5B-4158-B5E0-FEB733F419BA}</a:tableStyleId>
              </a:tblPr>
              <a:tblGrid>
                <a:gridCol w="5079207"/>
                <a:gridCol w="5079207"/>
              </a:tblGrid>
              <a:tr h="750726">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2800" b="1" dirty="0" smtClean="0">
                          <a:effectLst/>
                        </a:rPr>
                        <a:t>Super Key</a:t>
                      </a:r>
                    </a:p>
                  </a:txBody>
                  <a:tcPr marL="84134" marR="84134" marT="84134" marB="84134" anchor="ctr"/>
                </a:tc>
                <a:tc>
                  <a:txBody>
                    <a:bodyPr/>
                    <a:lstStyle/>
                    <a:p>
                      <a:pPr algn="l" fontAlgn="base"/>
                      <a:r>
                        <a:rPr lang="en-US" sz="2800" b="1" dirty="0" smtClean="0">
                          <a:effectLst/>
                        </a:rPr>
                        <a:t>Primary Key</a:t>
                      </a:r>
                      <a:endParaRPr lang="en-US" sz="2800" b="1" dirty="0">
                        <a:effectLst/>
                      </a:endParaRPr>
                    </a:p>
                  </a:txBody>
                  <a:tcPr/>
                </a:tc>
              </a:tr>
              <a:tr h="853617">
                <a:tc>
                  <a:txBody>
                    <a:bodyPr/>
                    <a:lstStyle/>
                    <a:p>
                      <a:pPr algn="ctr" fontAlgn="ctr"/>
                      <a:r>
                        <a:rPr lang="en-US" sz="1800" dirty="0">
                          <a:effectLst/>
                        </a:rPr>
                        <a:t>Super Key is an attribute (or set of attributes) that is used to uniquely </a:t>
                      </a:r>
                      <a:r>
                        <a:rPr lang="en-US" sz="1800" dirty="0" smtClean="0">
                          <a:effectLst/>
                        </a:rPr>
                        <a:t>identify </a:t>
                      </a:r>
                      <a:r>
                        <a:rPr lang="en-US" sz="1800" dirty="0">
                          <a:effectLst/>
                        </a:rPr>
                        <a:t>all attributes in a relation.</a:t>
                      </a:r>
                      <a:endParaRPr lang="en-US" sz="1800" b="0" dirty="0">
                        <a:effectLst/>
                      </a:endParaRPr>
                    </a:p>
                  </a:txBody>
                  <a:tcPr marL="95250" marR="95250" marT="133350" marB="133350" anchor="ctr"/>
                </a:tc>
                <a:tc>
                  <a:txBody>
                    <a:bodyPr/>
                    <a:lstStyle/>
                    <a:p>
                      <a:pPr algn="ctr" fontAlgn="ctr"/>
                      <a:r>
                        <a:rPr lang="en-US" sz="1800">
                          <a:effectLst/>
                        </a:rPr>
                        <a:t>Primary Key is a minimal set of attribute (or set of attributes) that is used to uniquely identifies all attributes in a relation.</a:t>
                      </a:r>
                      <a:endParaRPr lang="en-US" sz="1800" b="0">
                        <a:effectLst/>
                      </a:endParaRPr>
                    </a:p>
                  </a:txBody>
                  <a:tcPr marL="95250" marR="95250" marT="133350" marB="133350" anchor="ctr"/>
                </a:tc>
              </a:tr>
              <a:tr h="423824">
                <a:tc>
                  <a:txBody>
                    <a:bodyPr/>
                    <a:lstStyle/>
                    <a:p>
                      <a:pPr algn="ctr" fontAlgn="ctr"/>
                      <a:r>
                        <a:rPr lang="en-US" sz="1800" dirty="0">
                          <a:effectLst/>
                        </a:rPr>
                        <a:t>All super keys can’t be primary keys.</a:t>
                      </a:r>
                      <a:endParaRPr lang="en-US" sz="1800" b="0" dirty="0">
                        <a:effectLst/>
                      </a:endParaRPr>
                    </a:p>
                  </a:txBody>
                  <a:tcPr marL="95250" marR="95250" marT="133350" marB="133350" anchor="ctr"/>
                </a:tc>
                <a:tc>
                  <a:txBody>
                    <a:bodyPr/>
                    <a:lstStyle/>
                    <a:p>
                      <a:pPr algn="ctr" fontAlgn="ctr"/>
                      <a:r>
                        <a:rPr lang="en-US" sz="1800" dirty="0">
                          <a:effectLst/>
                        </a:rPr>
                        <a:t>Primary key is a minimal super key.</a:t>
                      </a:r>
                      <a:endParaRPr lang="en-US" sz="1800" b="0" dirty="0">
                        <a:effectLst/>
                      </a:endParaRPr>
                    </a:p>
                  </a:txBody>
                  <a:tcPr marL="95250" marR="95250" marT="133350" marB="133350" anchor="ctr"/>
                </a:tc>
              </a:tr>
              <a:tr h="638721">
                <a:tc>
                  <a:txBody>
                    <a:bodyPr/>
                    <a:lstStyle/>
                    <a:p>
                      <a:pPr algn="ctr" fontAlgn="ctr"/>
                      <a:r>
                        <a:rPr lang="en-US" sz="1800" dirty="0">
                          <a:effectLst/>
                        </a:rPr>
                        <a:t>In a relation, number of super keys are more than number of primary keys.</a:t>
                      </a:r>
                      <a:endParaRPr lang="en-US" sz="1800" b="0" dirty="0">
                        <a:effectLst/>
                      </a:endParaRPr>
                    </a:p>
                  </a:txBody>
                  <a:tcPr marL="95250" marR="95250" marT="133350" marB="133350" anchor="ctr"/>
                </a:tc>
                <a:tc>
                  <a:txBody>
                    <a:bodyPr/>
                    <a:lstStyle/>
                    <a:p>
                      <a:pPr algn="ctr" fontAlgn="ctr"/>
                      <a:r>
                        <a:rPr lang="en-US" sz="1800">
                          <a:effectLst/>
                        </a:rPr>
                        <a:t>While in a relation, number of primary keys are less than number of super keys.</a:t>
                      </a:r>
                      <a:endParaRPr lang="en-US" sz="1800" b="0">
                        <a:effectLst/>
                      </a:endParaRPr>
                    </a:p>
                  </a:txBody>
                  <a:tcPr marL="95250" marR="95250" marT="133350" marB="133350" anchor="ctr"/>
                </a:tc>
              </a:tr>
              <a:tr h="638721">
                <a:tc>
                  <a:txBody>
                    <a:bodyPr/>
                    <a:lstStyle/>
                    <a:p>
                      <a:pPr algn="ctr" fontAlgn="ctr"/>
                      <a:r>
                        <a:rPr lang="en-US" sz="1800">
                          <a:effectLst/>
                        </a:rPr>
                        <a:t>Super key’s attributes can contain NULL values.</a:t>
                      </a:r>
                      <a:endParaRPr lang="en-US" sz="1800" b="0">
                        <a:effectLst/>
                      </a:endParaRPr>
                    </a:p>
                  </a:txBody>
                  <a:tcPr marL="95250" marR="95250" marT="133350" marB="133350" anchor="ctr"/>
                </a:tc>
                <a:tc>
                  <a:txBody>
                    <a:bodyPr/>
                    <a:lstStyle/>
                    <a:p>
                      <a:pPr algn="ctr" fontAlgn="ctr"/>
                      <a:r>
                        <a:rPr lang="en-US" sz="1800" dirty="0">
                          <a:effectLst/>
                        </a:rPr>
                        <a:t>Primary key’s attributes cannot contain NULL values.</a:t>
                      </a:r>
                      <a:endParaRPr lang="en-US" sz="1800" b="0" dirty="0">
                        <a:effectLst/>
                      </a:endParaRPr>
                    </a:p>
                  </a:txBody>
                  <a:tcPr marL="95250" marR="95250" marT="133350" marB="133350" anchor="ctr"/>
                </a:tc>
              </a:tr>
            </a:tbl>
          </a:graphicData>
        </a:graphic>
      </p:graphicFrame>
    </p:spTree>
    <p:extLst>
      <p:ext uri="{BB962C8B-B14F-4D97-AF65-F5344CB8AC3E}">
        <p14:creationId xmlns:p14="http://schemas.microsoft.com/office/powerpoint/2010/main" val="22217494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Composite key</a:t>
            </a:r>
            <a:endParaRPr lang="en-US" dirty="0"/>
          </a:p>
        </p:txBody>
      </p:sp>
      <p:sp>
        <p:nvSpPr>
          <p:cNvPr id="3" name="Content Placeholder 2"/>
          <p:cNvSpPr>
            <a:spLocks noGrp="1"/>
          </p:cNvSpPr>
          <p:nvPr>
            <p:ph idx="1"/>
          </p:nvPr>
        </p:nvSpPr>
        <p:spPr/>
        <p:txBody>
          <a:bodyPr/>
          <a:lstStyle/>
          <a:p>
            <a:r>
              <a:rPr lang="en-US" sz="2800" dirty="0"/>
              <a:t>Whenever a primary key consists of more than one attribute, it is known as a composite key</a:t>
            </a:r>
            <a:r>
              <a:rPr lang="en-US" sz="2800" dirty="0" smtClean="0"/>
              <a:t>.</a:t>
            </a:r>
          </a:p>
          <a:p>
            <a:r>
              <a:rPr lang="en-US" sz="2800" dirty="0" smtClean="0"/>
              <a:t>This </a:t>
            </a:r>
            <a:r>
              <a:rPr lang="en-US" sz="2800" dirty="0"/>
              <a:t>key is also known as Concatenated Key</a:t>
            </a:r>
            <a:r>
              <a:rPr lang="en-US" sz="2800" dirty="0" smtClean="0"/>
              <a:t>.</a:t>
            </a:r>
          </a:p>
          <a:p>
            <a:r>
              <a:rPr lang="en-US" sz="2800" dirty="0" smtClean="0"/>
              <a:t>Say we follow roll number system that starts with 1 for each department and department has unique department id.</a:t>
            </a:r>
          </a:p>
          <a:p>
            <a:r>
              <a:rPr lang="en-US" sz="2800" dirty="0" smtClean="0"/>
              <a:t>Then to uniquely identify a student </a:t>
            </a:r>
            <a:r>
              <a:rPr lang="en-US" sz="2800" dirty="0"/>
              <a:t> </a:t>
            </a:r>
            <a:r>
              <a:rPr lang="en-US" sz="2800" dirty="0" smtClean="0"/>
              <a:t>we </a:t>
            </a:r>
            <a:r>
              <a:rPr lang="en-US" sz="2800" dirty="0" smtClean="0"/>
              <a:t>need his/her </a:t>
            </a:r>
            <a:r>
              <a:rPr lang="en-US" sz="2800" dirty="0" err="1" smtClean="0"/>
              <a:t>rollno</a:t>
            </a:r>
            <a:r>
              <a:rPr lang="en-US" sz="2800" dirty="0" smtClean="0"/>
              <a:t>. </a:t>
            </a:r>
            <a:r>
              <a:rPr lang="en-US" sz="2800" dirty="0" smtClean="0"/>
              <a:t>and department id</a:t>
            </a:r>
          </a:p>
          <a:p>
            <a:r>
              <a:rPr lang="en-US" sz="2800" dirty="0" smtClean="0"/>
              <a:t>So Roll no. and department id together acts as primary key which is composite..</a:t>
            </a:r>
            <a:endParaRPr lang="en-US" sz="2800" dirty="0"/>
          </a:p>
        </p:txBody>
      </p:sp>
    </p:spTree>
    <p:extLst>
      <p:ext uri="{BB962C8B-B14F-4D97-AF65-F5344CB8AC3E}">
        <p14:creationId xmlns:p14="http://schemas.microsoft.com/office/powerpoint/2010/main" val="22765630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back again with game of keys!!</a:t>
            </a:r>
            <a:endParaRPr lang="en-US" dirty="0"/>
          </a:p>
        </p:txBody>
      </p:sp>
      <p:sp>
        <p:nvSpPr>
          <p:cNvPr id="3" name="Content Placeholder 2"/>
          <p:cNvSpPr>
            <a:spLocks noGrp="1"/>
          </p:cNvSpPr>
          <p:nvPr>
            <p:ph idx="1"/>
          </p:nvPr>
        </p:nvSpPr>
        <p:spPr/>
        <p:txBody>
          <a:bodyPr/>
          <a:lstStyle/>
          <a:p>
            <a:r>
              <a:rPr lang="en-US" dirty="0" smtClean="0"/>
              <a:t>Is super key a composite key?</a:t>
            </a:r>
          </a:p>
          <a:p>
            <a:r>
              <a:rPr lang="en-US" dirty="0" smtClean="0"/>
              <a:t>Is candidate key a composite key?</a:t>
            </a:r>
          </a:p>
          <a:p>
            <a:r>
              <a:rPr lang="en-US" dirty="0" smtClean="0"/>
              <a:t>Is primary key a composite key?</a:t>
            </a:r>
          </a:p>
          <a:p>
            <a:endParaRPr lang="en-US" dirty="0"/>
          </a:p>
        </p:txBody>
      </p:sp>
      <p:sp>
        <p:nvSpPr>
          <p:cNvPr id="4" name="Rectangle 3"/>
          <p:cNvSpPr/>
          <p:nvPr/>
        </p:nvSpPr>
        <p:spPr>
          <a:xfrm>
            <a:off x="7029450" y="3757613"/>
            <a:ext cx="3586163" cy="21002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lgn="ctr">
              <a:buFont typeface="Arial" panose="020B0604020202020204" pitchFamily="34" charset="0"/>
              <a:buChar char="•"/>
            </a:pPr>
            <a:r>
              <a:rPr lang="en-US" dirty="0"/>
              <a:t>A </a:t>
            </a:r>
            <a:r>
              <a:rPr lang="en-US" b="1" dirty="0"/>
              <a:t>super </a:t>
            </a:r>
            <a:r>
              <a:rPr lang="en-US" b="1" dirty="0" smtClean="0"/>
              <a:t>key/candidate key/primary key</a:t>
            </a:r>
            <a:r>
              <a:rPr lang="en-US" dirty="0" smtClean="0"/>
              <a:t> </a:t>
            </a:r>
            <a:r>
              <a:rPr lang="en-US" dirty="0"/>
              <a:t>can be a composite key if it includes two or more attributes necessary for unique identification.</a:t>
            </a:r>
          </a:p>
        </p:txBody>
      </p:sp>
    </p:spTree>
    <p:extLst>
      <p:ext uri="{BB962C8B-B14F-4D97-AF65-F5344CB8AC3E}">
        <p14:creationId xmlns:p14="http://schemas.microsoft.com/office/powerpoint/2010/main" val="152098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Foreign key</a:t>
            </a:r>
            <a:endParaRPr lang="en-US" dirty="0"/>
          </a:p>
        </p:txBody>
      </p:sp>
      <p:sp>
        <p:nvSpPr>
          <p:cNvPr id="5" name="Content Placeholder 4"/>
          <p:cNvSpPr>
            <a:spLocks noGrp="1"/>
          </p:cNvSpPr>
          <p:nvPr>
            <p:ph idx="1"/>
          </p:nvPr>
        </p:nvSpPr>
        <p:spPr/>
        <p:txBody>
          <a:bodyPr/>
          <a:lstStyle/>
          <a:p>
            <a:r>
              <a:rPr lang="en-US" dirty="0" smtClean="0"/>
              <a:t>A</a:t>
            </a:r>
            <a:r>
              <a:rPr lang="en-US" dirty="0"/>
              <a:t> FOREIGN KEY is a field (or collection of fields) in one table, that refers to the PRIMARY KEY in another </a:t>
            </a:r>
            <a:r>
              <a:rPr lang="en-US" dirty="0" smtClean="0"/>
              <a:t>table.</a:t>
            </a:r>
          </a:p>
          <a:p>
            <a:r>
              <a:rPr lang="en-US" dirty="0" smtClean="0"/>
              <a:t>The </a:t>
            </a:r>
            <a:r>
              <a:rPr lang="en-US" dirty="0"/>
              <a:t>table with the foreign key is called the child table, and the table with the primary key is called the referenced or parent </a:t>
            </a:r>
            <a:r>
              <a:rPr lang="en-US" dirty="0" smtClean="0"/>
              <a:t>table</a:t>
            </a:r>
          </a:p>
          <a:p>
            <a:r>
              <a:rPr lang="en-US" dirty="0"/>
              <a:t>A FOREIGN KEY is a column that is used to create a link between two tables</a:t>
            </a:r>
            <a:endParaRPr lang="en-US" dirty="0"/>
          </a:p>
          <a:p>
            <a:endParaRPr lang="en-US" dirty="0"/>
          </a:p>
        </p:txBody>
      </p:sp>
    </p:spTree>
    <p:extLst>
      <p:ext uri="{BB962C8B-B14F-4D97-AF65-F5344CB8AC3E}">
        <p14:creationId xmlns:p14="http://schemas.microsoft.com/office/powerpoint/2010/main" val="283289489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for Foreign key ? Splitting tables?</a:t>
            </a:r>
            <a:endParaRPr lang="en-US" dirty="0"/>
          </a:p>
        </p:txBody>
      </p:sp>
      <p:sp>
        <p:nvSpPr>
          <p:cNvPr id="3" name="Content Placeholder 2"/>
          <p:cNvSpPr>
            <a:spLocks noGrp="1"/>
          </p:cNvSpPr>
          <p:nvPr>
            <p:ph idx="1"/>
          </p:nvPr>
        </p:nvSpPr>
        <p:spPr/>
        <p:txBody>
          <a:bodyPr/>
          <a:lstStyle/>
          <a:p>
            <a:r>
              <a:rPr lang="en-US" dirty="0" smtClean="0"/>
              <a:t>Imagine we have to create a student database where you will have to save Student name, Roll no., and their personal data like phone number, address.</a:t>
            </a:r>
          </a:p>
          <a:p>
            <a:r>
              <a:rPr lang="en-US" dirty="0" smtClean="0"/>
              <a:t>Also imagine a student shall have a varied number of mobile numbers say from 1,2, to 3.</a:t>
            </a:r>
          </a:p>
          <a:p>
            <a:r>
              <a:rPr lang="en-US" dirty="0" smtClean="0"/>
              <a:t>How would you design your database?</a:t>
            </a:r>
            <a:endParaRPr lang="en-US" dirty="0"/>
          </a:p>
        </p:txBody>
      </p:sp>
    </p:spTree>
    <p:extLst>
      <p:ext uri="{BB962C8B-B14F-4D97-AF65-F5344CB8AC3E}">
        <p14:creationId xmlns:p14="http://schemas.microsoft.com/office/powerpoint/2010/main" val="225459499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for Foreign key ? Splitting tables</a:t>
            </a:r>
            <a:r>
              <a:rPr lang="en-US" dirty="0" smtClean="0"/>
              <a:t>? </a:t>
            </a:r>
            <a:endParaRPr lang="en-US" dirty="0"/>
          </a:p>
        </p:txBody>
      </p:sp>
      <p:sp>
        <p:nvSpPr>
          <p:cNvPr id="3" name="Content Placeholder 2"/>
          <p:cNvSpPr>
            <a:spLocks noGrp="1"/>
          </p:cNvSpPr>
          <p:nvPr>
            <p:ph sz="half" idx="1"/>
          </p:nvPr>
        </p:nvSpPr>
        <p:spPr/>
        <p:txBody>
          <a:bodyPr/>
          <a:lstStyle/>
          <a:p>
            <a:r>
              <a:rPr lang="en-US" sz="2400" dirty="0" smtClean="0"/>
              <a:t>Design 1</a:t>
            </a:r>
          </a:p>
          <a:p>
            <a:endParaRPr lang="en-US" sz="2400" dirty="0"/>
          </a:p>
          <a:p>
            <a:endParaRPr lang="en-US" sz="2400" dirty="0" smtClean="0"/>
          </a:p>
          <a:p>
            <a:endParaRPr lang="en-US" sz="2400" dirty="0"/>
          </a:p>
          <a:p>
            <a:endParaRPr lang="en-US" sz="2400" dirty="0" smtClean="0"/>
          </a:p>
          <a:p>
            <a:endParaRPr lang="en-US" sz="2400" dirty="0"/>
          </a:p>
          <a:p>
            <a:r>
              <a:rPr lang="en-US" sz="2400" dirty="0" smtClean="0"/>
              <a:t>Design 2 [ inserting more rows]</a:t>
            </a:r>
          </a:p>
          <a:p>
            <a:pPr lvl="1"/>
            <a:r>
              <a:rPr lang="en-US" sz="2000" dirty="0" smtClean="0"/>
              <a:t>Cannot insert more rows for a same person as primary key wont allow and also space utilized to save same data will be high</a:t>
            </a:r>
            <a:endParaRPr lang="en-US" sz="2000" dirty="0"/>
          </a:p>
        </p:txBody>
      </p:sp>
      <p:sp>
        <p:nvSpPr>
          <p:cNvPr id="5" name="Content Placeholder 4"/>
          <p:cNvSpPr>
            <a:spLocks noGrp="1"/>
          </p:cNvSpPr>
          <p:nvPr>
            <p:ph sz="half" idx="2"/>
          </p:nvPr>
        </p:nvSpPr>
        <p:spPr/>
        <p:txBody>
          <a:bodyPr/>
          <a:lstStyle/>
          <a:p>
            <a:r>
              <a:rPr lang="en-US" dirty="0" smtClean="0"/>
              <a:t>Disadvantages:</a:t>
            </a:r>
          </a:p>
          <a:p>
            <a:pPr lvl="1"/>
            <a:r>
              <a:rPr lang="en-US" dirty="0" smtClean="0"/>
              <a:t>A student  might have one number so other 2 columns would be null</a:t>
            </a:r>
          </a:p>
          <a:p>
            <a:pPr lvl="1"/>
            <a:r>
              <a:rPr lang="en-US" dirty="0" smtClean="0"/>
              <a:t>Design is inappropriate as it might have more nulls.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205073260"/>
              </p:ext>
            </p:extLst>
          </p:nvPr>
        </p:nvGraphicFramePr>
        <p:xfrm>
          <a:off x="1010179" y="2445279"/>
          <a:ext cx="5391678" cy="1930400"/>
        </p:xfrm>
        <a:graphic>
          <a:graphicData uri="http://schemas.openxmlformats.org/drawingml/2006/table">
            <a:tbl>
              <a:tblPr firstRow="1" bandRow="1">
                <a:tableStyleId>{5940675A-B579-460E-94D1-54222C63F5DA}</a:tableStyleId>
              </a:tblPr>
              <a:tblGrid>
                <a:gridCol w="898613"/>
                <a:gridCol w="898613"/>
                <a:gridCol w="898613"/>
                <a:gridCol w="898613"/>
                <a:gridCol w="931509"/>
                <a:gridCol w="865717"/>
              </a:tblGrid>
              <a:tr h="1012296">
                <a:tc>
                  <a:txBody>
                    <a:bodyPr/>
                    <a:lstStyle/>
                    <a:p>
                      <a:r>
                        <a:rPr lang="en-US" dirty="0" err="1" smtClean="0"/>
                        <a:t>RollNo</a:t>
                      </a:r>
                      <a:endParaRPr lang="en-US" dirty="0"/>
                    </a:p>
                  </a:txBody>
                  <a:tcPr/>
                </a:tc>
                <a:tc>
                  <a:txBody>
                    <a:bodyPr/>
                    <a:lstStyle/>
                    <a:p>
                      <a:r>
                        <a:rPr lang="en-US" dirty="0" smtClean="0"/>
                        <a:t>Student Name</a:t>
                      </a:r>
                      <a:endParaRPr lang="en-US" dirty="0"/>
                    </a:p>
                  </a:txBody>
                  <a:tcPr/>
                </a:tc>
                <a:tc>
                  <a:txBody>
                    <a:bodyPr/>
                    <a:lstStyle/>
                    <a:p>
                      <a:r>
                        <a:rPr lang="en-US" dirty="0" smtClean="0"/>
                        <a:t>Phone Number1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Phone Number2</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Phone Number3</a:t>
                      </a:r>
                    </a:p>
                    <a:p>
                      <a:endParaRPr lang="en-US" dirty="0"/>
                    </a:p>
                  </a:txBody>
                  <a:tcPr/>
                </a:tc>
                <a:tc>
                  <a:txBody>
                    <a:bodyPr/>
                    <a:lstStyle/>
                    <a:p>
                      <a:r>
                        <a:rPr lang="en-US" dirty="0" smtClean="0"/>
                        <a:t>Address</a:t>
                      </a:r>
                      <a:endParaRPr lang="en-US" dirty="0"/>
                    </a:p>
                  </a:txBody>
                  <a:tcPr/>
                </a:tc>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52440309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2">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Times New Roman"/>
        <a:ea typeface="Mangal"/>
        <a:cs typeface="Mangal"/>
      </a:majorFont>
      <a:minorFont>
        <a:latin typeface="Times New Roman"/>
        <a:ea typeface="Mangal"/>
        <a:cs typeface="Mang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2" id="{E8A3AD0E-31D9-474D-93FA-1A35A01815B9}" vid="{F7A46D42-3A86-4E0D-9D37-0C4EB5F4FB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4479A0A6A4C54480AA42067788A9B1" ma:contentTypeVersion="15" ma:contentTypeDescription="Create a new document." ma:contentTypeScope="" ma:versionID="036e6fad683264d45053416690d9273d">
  <xsd:schema xmlns:xsd="http://www.w3.org/2001/XMLSchema" xmlns:xs="http://www.w3.org/2001/XMLSchema" xmlns:p="http://schemas.microsoft.com/office/2006/metadata/properties" xmlns:ns2="cd700b74-4753-4cc1-b098-967ca100b6aa" xmlns:ns3="13520366-d6e0-41a1-9306-ab244ee3243a" targetNamespace="http://schemas.microsoft.com/office/2006/metadata/properties" ma:root="true" ma:fieldsID="833a08da67a52d7929de3d96412862eb" ns2:_="" ns3:_="">
    <xsd:import namespace="cd700b74-4753-4cc1-b098-967ca100b6aa"/>
    <xsd:import namespace="13520366-d6e0-41a1-9306-ab244ee3243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LengthInSeconds" minOccurs="0"/>
                <xsd:element ref="ns2:lcf76f155ced4ddcb4097134ff3c332f" minOccurs="0"/>
                <xsd:element ref="ns3:TaxCatchAll" minOccurs="0"/>
                <xsd:element ref="ns2:MediaServiceObjectDetectorVersions" minOccurs="0"/>
                <xsd:element ref="ns2:MediaServiceGenerationTime" minOccurs="0"/>
                <xsd:element ref="ns2:MediaServiceEventHashCode"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700b74-4753-4cc1-b098-967ca100b6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8120280-282a-414d-b305-f8f94c4499c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520366-d6e0-41a1-9306-ab244ee3243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4f1dc5d7-c3b4-40b9-9e45-ec693090086f}" ma:internalName="TaxCatchAll" ma:showField="CatchAllData" ma:web="13520366-d6e0-41a1-9306-ab244ee3243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d700b74-4753-4cc1-b098-967ca100b6aa">
      <Terms xmlns="http://schemas.microsoft.com/office/infopath/2007/PartnerControls"/>
    </lcf76f155ced4ddcb4097134ff3c332f>
    <TaxCatchAll xmlns="13520366-d6e0-41a1-9306-ab244ee3243a" xsi:nil="true"/>
  </documentManagement>
</p:properties>
</file>

<file path=customXml/itemProps1.xml><?xml version="1.0" encoding="utf-8"?>
<ds:datastoreItem xmlns:ds="http://schemas.openxmlformats.org/officeDocument/2006/customXml" ds:itemID="{5E710552-5E5E-4DFA-A2BF-EFE4FDAAD832}"/>
</file>

<file path=customXml/itemProps2.xml><?xml version="1.0" encoding="utf-8"?>
<ds:datastoreItem xmlns:ds="http://schemas.openxmlformats.org/officeDocument/2006/customXml" ds:itemID="{A633BEE5-3822-44F3-A4A0-A3A0B9B5B0A5}"/>
</file>

<file path=customXml/itemProps3.xml><?xml version="1.0" encoding="utf-8"?>
<ds:datastoreItem xmlns:ds="http://schemas.openxmlformats.org/officeDocument/2006/customXml" ds:itemID="{79BCDD3B-3E71-4042-A094-C70B8D97E192}"/>
</file>

<file path=docProps/app.xml><?xml version="1.0" encoding="utf-8"?>
<Properties xmlns="http://schemas.openxmlformats.org/officeDocument/2006/extended-properties" xmlns:vt="http://schemas.openxmlformats.org/officeDocument/2006/docPropsVTypes">
  <Template>PSTIII_JAVA__22CS302_UNIT_2_MANJU_S</Template>
  <TotalTime>4572</TotalTime>
  <Words>5241</Words>
  <Application>Microsoft Office PowerPoint</Application>
  <PresentationFormat>Widescreen</PresentationFormat>
  <Paragraphs>718</Paragraphs>
  <Slides>118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118</vt:i4>
      </vt:variant>
    </vt:vector>
  </HeadingPairs>
  <TitlesOfParts>
    <vt:vector size="124" baseType="lpstr">
      <vt:lpstr>Arial</vt:lpstr>
      <vt:lpstr>Calibri</vt:lpstr>
      <vt:lpstr>Mangal</vt:lpstr>
      <vt:lpstr>Times New Roman</vt:lpstr>
      <vt:lpstr>Wingdings</vt:lpstr>
      <vt:lpstr>Theme2</vt:lpstr>
      <vt:lpstr>DATABASE MANAGEMENT SYSTEMS – CSE/IT – II Year / IV Sem. – 22CS403</vt:lpstr>
      <vt:lpstr>TOPICS</vt:lpstr>
      <vt:lpstr>Traditional File Systems</vt:lpstr>
      <vt:lpstr>Problems with traditional File Systems</vt:lpstr>
      <vt:lpstr>Traditional File Systems</vt:lpstr>
      <vt:lpstr>Disadvantages of  Traditional File Systems</vt:lpstr>
      <vt:lpstr>Disadvantages of  Traditional File Systems</vt:lpstr>
      <vt:lpstr>Purpose of Database Systems</vt:lpstr>
      <vt:lpstr>Data independence</vt:lpstr>
      <vt:lpstr>Why Data Independence?</vt:lpstr>
      <vt:lpstr>What's Meta data? [ so called data about data]</vt:lpstr>
      <vt:lpstr>Meta Data Examples</vt:lpstr>
      <vt:lpstr>3 level architecture </vt:lpstr>
      <vt:lpstr>Types of Data Independence</vt:lpstr>
      <vt:lpstr>Types of Data Independence</vt:lpstr>
      <vt:lpstr>Examples of data independence</vt:lpstr>
      <vt:lpstr>Just to know!</vt:lpstr>
      <vt:lpstr>Data models</vt:lpstr>
      <vt:lpstr>Data models and its types</vt:lpstr>
      <vt:lpstr>Data models and its types</vt:lpstr>
      <vt:lpstr>Data models and its types</vt:lpstr>
      <vt:lpstr>Data models and its types</vt:lpstr>
      <vt:lpstr>Data models and its types</vt:lpstr>
      <vt:lpstr>Data models and its types</vt:lpstr>
      <vt:lpstr>Entity Relationship model</vt:lpstr>
      <vt:lpstr>Entity Relationship model</vt:lpstr>
      <vt:lpstr>Database architecture &amp; types </vt:lpstr>
      <vt:lpstr>DBA : One tier</vt:lpstr>
      <vt:lpstr>DBA : One tier : Example</vt:lpstr>
      <vt:lpstr>DBA : One tier : Use Case</vt:lpstr>
      <vt:lpstr>DBA : 2 tier</vt:lpstr>
      <vt:lpstr>DBA : 2 tier : Use case</vt:lpstr>
      <vt:lpstr>DBA : 2 tier : Example</vt:lpstr>
      <vt:lpstr>DBA : 3 Tier</vt:lpstr>
      <vt:lpstr>DBA : 3 Tier</vt:lpstr>
      <vt:lpstr>DBA : 3 Tier : Example </vt:lpstr>
      <vt:lpstr>2 tier vs. 3 tier </vt:lpstr>
      <vt:lpstr>Overall DBMS  Architec- ture</vt:lpstr>
      <vt:lpstr>DBMS overall Architecture</vt:lpstr>
      <vt:lpstr>DBA overall Architecture</vt:lpstr>
      <vt:lpstr>Components of Query Processor</vt:lpstr>
      <vt:lpstr>DBA overall Architecture</vt:lpstr>
      <vt:lpstr>DBA overall Architecture</vt:lpstr>
      <vt:lpstr>DBA overall Architecture</vt:lpstr>
      <vt:lpstr>DBA overall Architecture</vt:lpstr>
      <vt:lpstr>Components of Storage Manager</vt:lpstr>
      <vt:lpstr>DBA overall Architecture</vt:lpstr>
      <vt:lpstr>DBA overall Architecture</vt:lpstr>
      <vt:lpstr>DBA overall Architecture : Users</vt:lpstr>
      <vt:lpstr>DBA overall Architecture : Users</vt:lpstr>
      <vt:lpstr>Conceptual data modelling</vt:lpstr>
      <vt:lpstr>Conceptual data modelling : 2 Notations</vt:lpstr>
      <vt:lpstr>Entity Relationship model</vt:lpstr>
      <vt:lpstr>Symbols and components of  ER Diagram </vt:lpstr>
      <vt:lpstr>Entity Relationship diagrams </vt:lpstr>
      <vt:lpstr>Entity Relationship diagrams </vt:lpstr>
      <vt:lpstr>Entity Relationship diagrams </vt:lpstr>
      <vt:lpstr>Entity Relationship diagrams </vt:lpstr>
      <vt:lpstr>Entity Relationship diagrams </vt:lpstr>
      <vt:lpstr>Entity Relationship diagrams </vt:lpstr>
      <vt:lpstr>Entity Relationship diagrams </vt:lpstr>
      <vt:lpstr>Entity Relationship diagrams </vt:lpstr>
      <vt:lpstr>Entity Relationship diagrams </vt:lpstr>
      <vt:lpstr>Entity Relationship diagrams </vt:lpstr>
      <vt:lpstr>Entity Relationship diagrams </vt:lpstr>
      <vt:lpstr>Entity Relationship diagrams </vt:lpstr>
      <vt:lpstr>Entity Relationship diagrams </vt:lpstr>
      <vt:lpstr>Entity Relationship diagrams </vt:lpstr>
      <vt:lpstr>Entity Relationship diagrams </vt:lpstr>
      <vt:lpstr>Entity Relationship diagrams </vt:lpstr>
      <vt:lpstr>Guess what?! Cardinality !</vt:lpstr>
      <vt:lpstr>Relationships using sets : Guess it!</vt:lpstr>
      <vt:lpstr>To do!</vt:lpstr>
      <vt:lpstr>Can any relationships in ER have attributes?</vt:lpstr>
      <vt:lpstr>Can any relationships in ER have attributes?</vt:lpstr>
      <vt:lpstr>Enhanced ER models [EER]</vt:lpstr>
      <vt:lpstr>Enhanced ER models</vt:lpstr>
      <vt:lpstr>Enhanced ER models</vt:lpstr>
      <vt:lpstr>Enhanced ER models</vt:lpstr>
      <vt:lpstr>Enhanced ER models</vt:lpstr>
      <vt:lpstr>Enhanced ER models</vt:lpstr>
      <vt:lpstr>Relational Databases</vt:lpstr>
      <vt:lpstr>Relational Databases</vt:lpstr>
      <vt:lpstr>Relational Model</vt:lpstr>
      <vt:lpstr>Keys </vt:lpstr>
      <vt:lpstr>Why keys?</vt:lpstr>
      <vt:lpstr>Primary Key</vt:lpstr>
      <vt:lpstr>Right or Wrong?! Guess</vt:lpstr>
      <vt:lpstr>Candidate Key</vt:lpstr>
      <vt:lpstr>Super Key</vt:lpstr>
      <vt:lpstr>Super Key Vs. Candidate Key</vt:lpstr>
      <vt:lpstr>Relation between Super, Candidate and Primary keys</vt:lpstr>
      <vt:lpstr>Lets game for keys! Guess it yes or no!</vt:lpstr>
      <vt:lpstr>Super vs. Primary Key</vt:lpstr>
      <vt:lpstr>Composite key</vt:lpstr>
      <vt:lpstr>And back again with game of keys!!</vt:lpstr>
      <vt:lpstr>Foreign key</vt:lpstr>
      <vt:lpstr>Need for Foreign key ? Splitting tables?</vt:lpstr>
      <vt:lpstr>Need for Foreign key ? Splitting tables? </vt:lpstr>
      <vt:lpstr>And hence splitting tables!</vt:lpstr>
      <vt:lpstr>Foreign Key </vt:lpstr>
      <vt:lpstr>Alternate Key</vt:lpstr>
      <vt:lpstr>Alternate Key</vt:lpstr>
      <vt:lpstr>Why so many keys?!</vt:lpstr>
      <vt:lpstr>ER to relational mapping</vt:lpstr>
      <vt:lpstr>ER to relational mapping</vt:lpstr>
      <vt:lpstr>ER to relational mapping</vt:lpstr>
      <vt:lpstr>ER to relational mapping</vt:lpstr>
      <vt:lpstr>ER to relational mapping</vt:lpstr>
      <vt:lpstr>ER to relational mapping</vt:lpstr>
      <vt:lpstr>ER to relational mapping</vt:lpstr>
      <vt:lpstr>ER to relational mapping</vt:lpstr>
      <vt:lpstr>ER to relational mapping</vt:lpstr>
      <vt:lpstr>ER to relational mapping</vt:lpstr>
      <vt:lpstr>ER to relational mapping</vt:lpstr>
      <vt:lpstr>ER to relational mapping</vt:lpstr>
      <vt:lpstr>To do!</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MANAGEMENT SYSTEMS – CSE/IT – II Year / IV Sem. – 22CS403</dc:title>
  <dc:creator>Microsoft account</dc:creator>
  <cp:lastModifiedBy>Microsoft account</cp:lastModifiedBy>
  <cp:revision>222</cp:revision>
  <dcterms:created xsi:type="dcterms:W3CDTF">2024-01-31T06:00:03Z</dcterms:created>
  <dcterms:modified xsi:type="dcterms:W3CDTF">2024-02-20T05:58:17Z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0x010100394479A0A6A4C54480AA42067788A9B1</vt:lpwstr>
  </property>
</Properties>
</file>